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4.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74"/>
  </p:notesMasterIdLst>
  <p:sldIdLst>
    <p:sldId id="256" r:id="rId3"/>
    <p:sldId id="323" r:id="rId4"/>
    <p:sldId id="267" r:id="rId5"/>
    <p:sldId id="257" r:id="rId6"/>
    <p:sldId id="266" r:id="rId7"/>
    <p:sldId id="270" r:id="rId8"/>
    <p:sldId id="271" r:id="rId9"/>
    <p:sldId id="273" r:id="rId10"/>
    <p:sldId id="325" r:id="rId11"/>
    <p:sldId id="277" r:id="rId12"/>
    <p:sldId id="280" r:id="rId13"/>
    <p:sldId id="278" r:id="rId14"/>
    <p:sldId id="279" r:id="rId15"/>
    <p:sldId id="302" r:id="rId16"/>
    <p:sldId id="276" r:id="rId17"/>
    <p:sldId id="281" r:id="rId18"/>
    <p:sldId id="282" r:id="rId19"/>
    <p:sldId id="283" r:id="rId20"/>
    <p:sldId id="284" r:id="rId21"/>
    <p:sldId id="286" r:id="rId22"/>
    <p:sldId id="285" r:id="rId23"/>
    <p:sldId id="326" r:id="rId24"/>
    <p:sldId id="287" r:id="rId25"/>
    <p:sldId id="288" r:id="rId26"/>
    <p:sldId id="289" r:id="rId27"/>
    <p:sldId id="292" r:id="rId28"/>
    <p:sldId id="291" r:id="rId29"/>
    <p:sldId id="290" r:id="rId30"/>
    <p:sldId id="299" r:id="rId31"/>
    <p:sldId id="293" r:id="rId32"/>
    <p:sldId id="294" r:id="rId33"/>
    <p:sldId id="295" r:id="rId34"/>
    <p:sldId id="297" r:id="rId35"/>
    <p:sldId id="300" r:id="rId36"/>
    <p:sldId id="301" r:id="rId37"/>
    <p:sldId id="298" r:id="rId38"/>
    <p:sldId id="303" r:id="rId39"/>
    <p:sldId id="304" r:id="rId40"/>
    <p:sldId id="305" r:id="rId41"/>
    <p:sldId id="306" r:id="rId42"/>
    <p:sldId id="307" r:id="rId43"/>
    <p:sldId id="308" r:id="rId44"/>
    <p:sldId id="309" r:id="rId45"/>
    <p:sldId id="313" r:id="rId46"/>
    <p:sldId id="314" r:id="rId47"/>
    <p:sldId id="327" r:id="rId48"/>
    <p:sldId id="342" r:id="rId49"/>
    <p:sldId id="315" r:id="rId50"/>
    <p:sldId id="318" r:id="rId51"/>
    <p:sldId id="319" r:id="rId52"/>
    <p:sldId id="343" r:id="rId53"/>
    <p:sldId id="320" r:id="rId54"/>
    <p:sldId id="321" r:id="rId55"/>
    <p:sldId id="316" r:id="rId56"/>
    <p:sldId id="322"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11" r:id="rId70"/>
    <p:sldId id="312" r:id="rId71"/>
    <p:sldId id="340" r:id="rId72"/>
    <p:sldId id="341" r:id="rId7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1ACCD88-9DF4-4ADA-A048-FF5F476D56A1}">
          <p14:sldIdLst>
            <p14:sldId id="256"/>
            <p14:sldId id="323"/>
            <p14:sldId id="267"/>
            <p14:sldId id="257"/>
            <p14:sldId id="266"/>
            <p14:sldId id="270"/>
            <p14:sldId id="271"/>
            <p14:sldId id="273"/>
            <p14:sldId id="325"/>
            <p14:sldId id="277"/>
            <p14:sldId id="280"/>
            <p14:sldId id="278"/>
            <p14:sldId id="279"/>
            <p14:sldId id="302"/>
            <p14:sldId id="276"/>
            <p14:sldId id="281"/>
            <p14:sldId id="282"/>
            <p14:sldId id="283"/>
            <p14:sldId id="284"/>
            <p14:sldId id="286"/>
            <p14:sldId id="285"/>
            <p14:sldId id="326"/>
            <p14:sldId id="287"/>
            <p14:sldId id="288"/>
            <p14:sldId id="289"/>
            <p14:sldId id="292"/>
            <p14:sldId id="291"/>
            <p14:sldId id="290"/>
            <p14:sldId id="299"/>
            <p14:sldId id="293"/>
            <p14:sldId id="294"/>
            <p14:sldId id="295"/>
            <p14:sldId id="297"/>
            <p14:sldId id="300"/>
            <p14:sldId id="301"/>
            <p14:sldId id="298"/>
            <p14:sldId id="303"/>
            <p14:sldId id="304"/>
            <p14:sldId id="305"/>
            <p14:sldId id="306"/>
            <p14:sldId id="307"/>
            <p14:sldId id="308"/>
            <p14:sldId id="309"/>
            <p14:sldId id="313"/>
            <p14:sldId id="314"/>
            <p14:sldId id="327"/>
            <p14:sldId id="342"/>
            <p14:sldId id="315"/>
            <p14:sldId id="318"/>
            <p14:sldId id="319"/>
            <p14:sldId id="343"/>
            <p14:sldId id="320"/>
            <p14:sldId id="321"/>
            <p14:sldId id="316"/>
            <p14:sldId id="322"/>
            <p14:sldId id="328"/>
            <p14:sldId id="329"/>
            <p14:sldId id="330"/>
            <p14:sldId id="331"/>
            <p14:sldId id="332"/>
            <p14:sldId id="333"/>
            <p14:sldId id="334"/>
            <p14:sldId id="335"/>
            <p14:sldId id="336"/>
            <p14:sldId id="337"/>
            <p14:sldId id="338"/>
            <p14:sldId id="339"/>
            <p14:sldId id="311"/>
            <p14:sldId id="312"/>
            <p14:sldId id="340"/>
            <p14:sldId id="3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1" autoAdjust="0"/>
    <p:restoredTop sz="91394" autoAdjust="0"/>
  </p:normalViewPr>
  <p:slideViewPr>
    <p:cSldViewPr>
      <p:cViewPr varScale="1">
        <p:scale>
          <a:sx n="81" d="100"/>
          <a:sy n="81" d="100"/>
        </p:scale>
        <p:origin x="134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6.47059" units="1/cm"/>
          <inkml:channelProperty channel="Y" name="resolution" value="56.84211" units="1/cm"/>
          <inkml:channelProperty channel="T" name="resolution" value="1" units="1/dev"/>
        </inkml:channelProperties>
      </inkml:inkSource>
      <inkml:timestamp xml:id="ts0" timeString="2014-01-11T07:51:46.025"/>
    </inkml:context>
    <inkml:brush xml:id="br0">
      <inkml:brushProperty name="width" value="0.05292" units="cm"/>
      <inkml:brushProperty name="height" value="0.05292" units="cm"/>
      <inkml:brushProperty name="color" value="#FF0000"/>
    </inkml:brush>
  </inkml:definitions>
  <inkml:trace contextRef="#ctx0" brushRef="#br0">19050 9207 0,'-18'18'16,"1"17"-1,-1-35-15,0 18 0,1 0 0,-1-1 16,18 1-16,-70 247 62,87-265-46,1 0-16,-18 17 0,18-17 16,-18 18-16,17-18 15,1 17-15,-1-17 0,-17 18 16,18-18-16,-18 18 0,18-18 0,-18 17 0,0 1 16,17 0-16,-17-1 15,0 1-15,0 0 16,-17-1-1,-1-17-15,0 0 0,1 0 0,17 18 16,-18-18-16,1 0 0,-1 0 0,0 0 16,1 0-16,-1 0 0,0 0 15,1 0-15,-1 0 0,-17 0 16</inkml:trace>
  <inkml:trace contextRef="#ctx0" brushRef="#br0" timeOffset="597.3976">19403 9402 0,'0'17'15,"0"18"1,0 1-16,0-19 0,17 1 16,-17 0-16,0-1 0,0 19 0,0-19 0,0 1 0,0-1 0,0 19 15,18 17-15,0-36 0,-18 1 0,17 0 16,-17-1-16,18 1 0,0-1 0,-18 1 0,17 0 15,1-18-15,0 0 0,-18 17 0,17-17 0,1 18 16,-1-18-16,19 0 16,-1 0-16,-17 0 0,35-18 15,-18-17-15,0 0 0,-17 17 16,-18 1-16,35-19 0,-35 19 0,18-1 0,-1-35 16,-17 35-16,18-17 0,0 18 0,-18-19 15,0 19-15,0-1 0,17 0 0,1 1 16,-18-1-16,0 53 62,0-17-62,17 0 0,1-1 0,-18 1 0,18 0 16,-1-18-16,-17 17 0,0 1 0,18-18 0,-18 17 0,18 1 16,-1 0-16,1-18 0,-18 17 0,0 1 0,18 0 15,-1-18-15,-17 17 0,0 1 0,18-18 16</inkml:trace>
  <inkml:trace contextRef="#ctx0" brushRef="#br0" timeOffset="1123.7509">20355 9366 0,'18'0'16,"0"18"-16,-18 0 0,17-1 15,-17 1-15,18-1 0,-18 1 0,17 0 16,1-1-16,0 1 0,-18 0 0,0-1 16,0 19-16,17-19 0,1 18 15,-18-17-15,0 0 0,0-1 0,0 1 0,0 0 16,0 17-16,0-17 0,0-1 16,18-34 15,17-36-16,0 17-15,-17 19 0,-18-1 0,17 0 0,19 1 16,-19-18-16,1 17 0,0 18 0,-1-18 0,1 1 0,0-1 0,-1 18 16,1-18-16,0 18 0,17-17 0,0 17 15,0 0-15,-35-18 0,18 18 0,0 0 32,-1 0-17,-17 35-15,0-17 16,0 0-16,0-1 0,0 1 0,0 0 0,0 17 15,0-18-15,0 19 0,0-1 0,0-17 16,0-1-16,0 1 0,0 0 0,0-1 0,0 1 16,0-1-16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6.47059" units="1/cm"/>
          <inkml:channelProperty channel="Y" name="resolution" value="56.84211" units="1/cm"/>
          <inkml:channelProperty channel="T" name="resolution" value="1" units="1/dev"/>
        </inkml:channelProperties>
      </inkml:inkSource>
      <inkml:timestamp xml:id="ts0" timeString="2014-01-11T08:04:11.580"/>
    </inkml:context>
    <inkml:brush xml:id="br0">
      <inkml:brushProperty name="width" value="0.05292" units="cm"/>
      <inkml:brushProperty name="height" value="0.05292" units="cm"/>
      <inkml:brushProperty name="color" value="#FF0000"/>
    </inkml:brush>
  </inkml:definitions>
  <inkml:trace contextRef="#ctx0" brushRef="#br0">13829 14728 0,'18'-17'0,"-1"17"0,1 0 16</inkml:trace>
  <inkml:trace contextRef="#ctx0" brushRef="#br0" timeOffset="617.4067">13882 14711 0</inkml:trace>
  <inkml:trace contextRef="#ctx0" brushRef="#br0" timeOffset="69522.3728">18574 11836 0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6.47059" units="1/cm"/>
          <inkml:channelProperty channel="Y" name="resolution" value="56.84211" units="1/cm"/>
          <inkml:channelProperty channel="T" name="resolution" value="1" units="1/dev"/>
        </inkml:channelProperties>
      </inkml:inkSource>
      <inkml:timestamp xml:id="ts0" timeString="2014-01-11T07:54:13.728"/>
    </inkml:context>
    <inkml:brush xml:id="br0">
      <inkml:brushProperty name="width" value="0.05292" units="cm"/>
      <inkml:brushProperty name="height" value="0.05292" units="cm"/>
      <inkml:brushProperty name="color" value="#FF0000"/>
    </inkml:brush>
  </inkml:definitions>
  <inkml:trace contextRef="#ctx0" brushRef="#br0">15064 13141 0,'17'0'16,"1"0"-1,17 0-15,-17 0 0,35 0 16,-36-18-16,1 18 0,0 0 0,-1 0 0,1 0 0,17 0 16,-17 0-16,-1 0 0,19 0 0,-1 0 0,18 0 15,-18 0-15,0 0 0,18 0 0,0 0 16,-17 0-16,-1 0 0,53 0 0,0 0 0,-17 0 0,-1 0 15,19 0-15,-54 0 0,35 0 0,-17 0 0,-17 0 16,-19 0-16,36 0 0,-35 0 0,52 0 0,-52 0 0,17 0 0,18 0 16,0 0-16,-18 0 0,-17 0 0,17 0 0,1 0 0,-19 0 15,36 0-15,0 0 0,-35 0 0,17 0 16,-17 0-16,-1 0 0,19 0 0,-19 0 0,18 0 0,1 0 0,-19 0 16,1 0-16,0 0 0,-1 0 0,1 0 0,0 0 15,-1 0-15,1 0 0,-1 0 16,1 0-16</inkml:trace>
  <inkml:trace contextRef="#ctx0" brushRef="#br0" timeOffset="1139.7612">3634 14499 0,'17'0'31,"1"0"-15,52 0-16,-52 0 0,17 0 0,18 0 16,18 0-16,-36 18 0,71-18 0,0 0 0,0 17 15,35 1-15,17 0 0,1-1 0,-35 1 16,123 0-16,-89-18 0,1 0 16,-71 0-16,-17 0 0,-36 0 0,36 0 0,35 0 0,17 0 15,-52 0-15,-19 0 0,1 0 0,-17 0 16,-19 0-16,1 0 0</inkml:trace>
  <inkml:trace contextRef="#ctx0" brushRef="#br0" timeOffset="89868.9575">2822 17092 0,'18'0'31,"-1"0"-31,1 0 16,0 0-16,-1 0 0,1 0 0,0 0 0,-1 0 15,19 0-15,-19 0 0,1 0 0,0 0 16,-1 0-16,1 0 0,-1 0 0,1 0 0,0 0 16,17 0-16,-17 0 0,-1 0 0,19 0 0,-19 0 0,71 0 15,-52 0-15,34 0 0,-17 0 0,-35 0 0,105 0 16,-70 0-16,0 0 0,-18 0 0,1 0 0,17 0 0,35 0 16,35 0-16,-52 0 0,-18 0 0,0 0 15,17 0-15,-35 0 0,1 0 0,-1 0 16,-17 0-16,17 0 0,-17 0 0,-1 0 0,1 0 15,17 0-15,-17 0 0,17 0 0,-17 0 16,-1 0-16,1 0 16</inkml:trace>
  <inkml:trace contextRef="#ctx0" brushRef="#br0" timeOffset="126816.6042">4815 17022 0</inkml:trace>
  <inkml:trace contextRef="#ctx0" brushRef="#br0" timeOffset="127958.3616">4904 17110 0</inkml:trace>
  <inkml:trace contextRef="#ctx0" brushRef="#br0" timeOffset="128590.789">7602 17586 0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6.47059" units="1/cm"/>
          <inkml:channelProperty channel="Y" name="resolution" value="56.84211" units="1/cm"/>
          <inkml:channelProperty channel="T" name="resolution" value="1" units="1/dev"/>
        </inkml:channelProperties>
      </inkml:inkSource>
      <inkml:timestamp xml:id="ts0" timeString="2014-01-11T07:56:46.826"/>
    </inkml:context>
    <inkml:brush xml:id="br0">
      <inkml:brushProperty name="width" value="0.05292" units="cm"/>
      <inkml:brushProperty name="height" value="0.05292" units="cm"/>
      <inkml:brushProperty name="color" value="#FF0000"/>
    </inkml:brush>
  </inkml:definitions>
  <inkml:trace contextRef="#ctx0" brushRef="#br0">8202 15998 0</inkml:trace>
  <inkml:trace contextRef="#ctx0" brushRef="#br0" timeOffset="867.5791">8449 16175 0</inkml:trace>
  <inkml:trace contextRef="#ctx0" brushRef="#br0" timeOffset="60824.5723">8819 16122 0,'0'-18'0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6.47059" units="1/cm"/>
          <inkml:channelProperty channel="Y" name="resolution" value="56.84211" units="1/cm"/>
          <inkml:channelProperty channel="T" name="resolution" value="1" units="1/dev"/>
        </inkml:channelProperties>
      </inkml:inkSource>
      <inkml:timestamp xml:id="ts0" timeString="2014-01-11T08:06:48.424"/>
    </inkml:context>
    <inkml:brush xml:id="br0">
      <inkml:brushProperty name="width" value="0.05292" units="cm"/>
      <inkml:brushProperty name="height" value="0.05292" units="cm"/>
      <inkml:brushProperty name="color" value="#FF0000"/>
    </inkml:brush>
  </inkml:definitions>
  <inkml:trace contextRef="#ctx0" brushRef="#br0">15487 13388 0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6.47059" units="1/cm"/>
          <inkml:channelProperty channel="Y" name="resolution" value="56.84211" units="1/cm"/>
          <inkml:channelProperty channel="T" name="resolution" value="1" units="1/dev"/>
        </inkml:channelProperties>
      </inkml:inkSource>
      <inkml:timestamp xml:id="ts0" timeString="2014-01-11T08:07:05.737"/>
    </inkml:context>
    <inkml:brush xml:id="br0">
      <inkml:brushProperty name="width" value="0.05292" units="cm"/>
      <inkml:brushProperty name="height" value="0.05292" units="cm"/>
      <inkml:brushProperty name="color" value="#FF0000"/>
    </inkml:brush>
  </inkml:definitions>
  <inkml:trace contextRef="#ctx0" brushRef="#br0">19967 8961 0,'0'17'16,"0"1"-16,0-1 0,18 1 15,-18 0-15,0-1 0,0 1 0,17-18 0,-17 18 16,0-1-16,18-17 0,-18 18 0,0 17 0,18-17 0,-18-1 0,0 1 16,0 0-16,0 17 0,17-35 0,-17 35 0,0-17 0,18-18 0,-18 18 15,0-1-15,18-17 0,-18 18 0,0 0 0,17-1 0,1-17 16,-18 35-16,18-35 0,-1 0 0,1 0 16,0 0-1,-1 0-15,1 0 16,-1 0-16,1 0 0,17 0 15,-17 0-15,0 0 0,-1 0 0,19-17 16,-19 17 0,1 0-16,-1 0 15,1 0-15,0 0 16,-1 0 0,1 0-16,0 0 62</inkml:trace>
  <inkml:trace contextRef="#ctx0" brushRef="#br0" timeOffset="340.2321">20514 9137 0,'0'18'0,"-18"-18"0,18 35 15,0 0-15,0-17 0,0-1 0,-17 19 16,17-19-16,0 1 0,0 17 0,0-17 0,0 0 0,0 17 15,0 0-15,0 0 0,0-17 0,0 0 16,0-1-16,0 19 0,0-1 0,0-18 0,0 19 16,0-19-16,0 1 0,0 17 0,0-17 0,0 17 15,0 0-15,17-17 0,-17 0 0,0-1 16,0 1-16,0-71 62</inkml:trace>
  <inkml:trace contextRef="#ctx0" brushRef="#br0" timeOffset="632.4219">20849 9260 0,'18'0'0,"-1"0"15,-17 18-15,0 0 0,18-1 16,-18 1-16,0 0 0,18-1 0,-18 1 16,0 17-16,0 0 0,0-17 15,0 17-15,0-17 0,0 0 0,0-1 16,0 1-16,0 0 15,0-1-15,-18-17 16,18 18 15</inkml:trace>
  <inkml:trace contextRef="#ctx0" brushRef="#br0" timeOffset="1006.6806">19932 9790 0,'-35'35'16,"35"-18"-16,0 1 0,-18 0 0,18-1 0,0 1 15,0 0-15,0-1 0,0 1 0,0 0 0,0-1 0,35-17 16,-17 0-16,0 36 0,-1-19 0,18-17 0,1 18 15,-19-1-15,1 1 0,0-18 0,-1 0 0,1 18 0,0-1 16,17 1-16,-17 0 0,17-1 0,-18-17 16,1 0-16,0 18 0,17 0 0,18-18 15,-35 0-15,-1 0 0,1 0 0,17 0 0,-17 0 0,52 0 0,-17 0 16,-18 0-16,-17 0 0,0 0 0,35 0 16,-36 0-16,1-18 0,0 18 0,-1 0 0,1 0 15,-36 0 32</inkml:trace>
  <inkml:trace contextRef="#ctx0" brushRef="#br0" timeOffset="1282.8592">20849 9931 0,'18'0'15,"-1"17"1,-17 1-16,0 0 0,18-1 0,-18 1 0,0 0 16,0 17-16,0-18 0,18 36 0,-18-17 15,17 34-15,-17-17 0,18-18 0,-18-17 0,0 35 16,0-35-16,0 17 0,0-18 0,0 19 0,0-19 0,18 36 0,-18-17 15,0-19-15,0 1 0,0 0 0,0-1 0,0 1 16,0-1-16,17-17 0,-17 18 16,0-36 15,0 1-31,0-1 0</inkml:trace>
  <inkml:trace contextRef="#ctx0" brushRef="#br0" timeOffset="1842.229">21167 9260 0,'0'18'15,"0"17"-15,0 1 0,0-19 16,0 1-16,0 0 0,0-1 0,0 18 16,0-17-16,0 0 0,0-1 0,0 19 15,0-19-15,0 1 0,0 0 0,0-1 16,0 1-16,0-1 0,0 1 0,0 0 16,0-1 15,17-17-31,1 0 0,17-17 15,18-1-15,0 18 0,-18-35 16,1 35-16,17 0 0,-36 0 0,18-18 0,1 1 16,-19 17-16,19 0 0,-19 0 15,1 0-15,0 0 16,-18 17 0,0 36-16,0-35 15,0 17-15,0-17 0,0 17 0,0-17 16,0-1-16,0 1 0,-18 17 0,0-17 0,1-1 0,17 19 0,-53-1 15,35 18-15,0-18 0,1 0 0,-1-35 0,-17 36 0,17-1 0,1-35 16,-19 53-16,-34-18 0,34 0 0,19-17 0,-36 17 16,18-17-16,17 0 0,-17 17 0,-18-17 0,35-1 15,1 1-15,-1-18 0,0 0 0,1 0 0,-1 17 16,0-17 31</inkml:trace>
  <inkml:trace contextRef="#ctx0" brushRef="#br0" timeOffset="2127.4303">20849 10125 0,'18'0'0,"-1"0"15,1 0-15,0 0 16,-1 0-16,19 17 0,-19 1 0,19 0 16,-19-1-16,18 1 0,-17 0 0,0-18 0,17 17 0,0 1 0,36 52 15,-36-52-15,0 0 0,36 35 0,-18-18 0,0 0 0,35 36 16,-53-54-16,1 19 0,16-1 0,1 0 0,0 0 0,-17 18 0,16-17 16,37 17-16,-36-18 0,17 18 0,18 0 0,-17 0 15,-36-36-15,53 36 0,-70-53 0,17 18 16,-17-1-16,0-17 15,-18-17 1,0-1-16,0 0 0,0 1 16,0-36-16,0 35 0,0 1 0</inkml:trace>
  <inkml:trace contextRef="#ctx0" brushRef="#br0" timeOffset="2453.642">21925 9472 0,'0'18'16,"0"-1"-16,0 1 0,0 0 0,0-1 15,0 1-15,0 0 0,0-1 0,0 1 0,0-1 0,0 1 0,0 0 16,0-1-16,18 72 0,-18-72 0,0 1 0,0 35 15,17-18-15,-17-17 0,0 35 0,0 0 0,0-1 16,0 1-16,0-35 0,0 53 0,0-54 0,0 36 0,0-18 16,0 1-16,0 52 0,18-53 0,-18 0 15,0 1-15,0-19 0,0 1 0,18 17 16,-18-17-16,17-18 0,-17 18 16,18-71 15,-18 0-31,0 35 0</inkml:trace>
  <inkml:trace contextRef="#ctx0" brushRef="#br0" timeOffset="2665.7779">21996 10283 0,'0'0'0,"17"0"31,1 0-31,0 0 16,-1 0-16,-17 18 0,36 0 0,-19-1 15,1 1-15,-1-18 0,1 18 0,0-18 16,-1 0-16,1 17 0,0-17 16,-1 18-16,-17 0 0,18-18 15,0 0-15,-18 17 0,35 18 16,-18-17 0</inkml:trace>
  <inkml:trace contextRef="#ctx0" brushRef="#br0" timeOffset="3096.0723">22772 11024 0,'35'-35'0,"-35"17"16,0-17-16,0 17 16,18 1-16,-18-18 0,17 17 0,1-17 15,-18 17-15,0 0 0,0 1 0,0-1 0,0-17 16,18 17-16,-1-52 0,-17 52 0,0 0 0,0-17 0,0 0 15,0 17-15,0 0 0,0-17 0,0 18 0,0-19 0,0 1 0,0-18 16,0 18-16,0-18 0,-17 0 0,17 0 16,-18 35-16,18-52 0,-18 52 0,18 1 0,0-19 0,0 19 15,-17-54-15,17 53 0,0-17 0,-18 35 0,18-35 0,-18 17 0,18 1 16,0-1-16,0 0 0,-17-35 0,-1 53 0,18-17 16,0-1-16,-17 18 0,17-17 0,-18-1 15,0 18-15,1 0 16,-1 18-1,-17 17-15</inkml:trace>
  <inkml:trace contextRef="#ctx0" brushRef="#br0" timeOffset="3503.3375">22419 10054 0,'0'-17'0,"0"-1"16,0 0-16,0 1 0,0-1 0,0 0 16,0 1-16,0-1 0,18 0 0,-18 1 15,0-1-15,17 0 0,1-17 0,-18 0 16,18 17-16,-1 1 0,-17-19 0,0 19 16,0-1-16,35-35 0,-17 36 0,-18-19 15,0 19-15,0-1 0,18 18 16,-18-18-16,17 1 0,1 17 47,0 0-47,-1 17 15,19 1-15,-19 17 0,36 1 16,-53-19-16,35 1 0,-17 17 0,0-17 0,17-1 0,18 36 16,-18-17-16,-17-19 0,17 18 0,18-17 0,18 35 15,-54-18-15,1-35 0,17 36 0,-17-36 0,17 17 0,0 1 16,-17 0-16,35-1 0,-35-17 15</inkml:trace>
  <inkml:trace contextRef="#ctx0" brushRef="#br0" timeOffset="314955.1115">17198 13952 0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6.47059" units="1/cm"/>
          <inkml:channelProperty channel="Y" name="resolution" value="56.84211" units="1/cm"/>
          <inkml:channelProperty channel="T" name="resolution" value="1" units="1/dev"/>
        </inkml:channelProperties>
      </inkml:inkSource>
      <inkml:timestamp xml:id="ts0" timeString="2014-01-11T08:18:48.367"/>
    </inkml:context>
    <inkml:brush xml:id="br0">
      <inkml:brushProperty name="width" value="0.05292" units="cm"/>
      <inkml:brushProperty name="height" value="0.05292" units="cm"/>
      <inkml:brushProperty name="color" value="#FF0000"/>
    </inkml:brush>
  </inkml:definitions>
  <inkml:trace contextRef="#ctx0" brushRef="#br0">9948 10407 0,'18'0'78,"0"0"-62,-1 0-16,1 0 15,0 0-15,-1 0 16,1 0-16,-1-18 0,1 18 16,17 0-16,-17 0 0,0 0 0,17 0 0,-17 0 15,-1 0-15,1 0 0,-1-17 0,19 17 0,-19 0 16,1-18-16,0 18 0,-1 0 0,1 0 15,0 0-15,-1 0 0,-17-18 0,18 18 0,17 0 16,-17 0-16,-1 0 0,1 0 0,17 0 16,-17 0-16,0 0 0,-1 0 0,1 0 0,0-17 0,-1 17 15,18 0-15,1-18 0,-19 18 0,19 0 16,-19 0-16,1 0 0,0 0 0,-1 0 0,18-18 16,-17 18-16,0 0 0,17-17 15,-17 17-15,-1 0 0,-17-18 0,18 18 0,0 0 16,-1 0-16,1 0 0,35 0 15,-36 0-15,1 0 0,17 0 16,-17 0-16,0 0 0,-1 0 16,1 0-16,0-17 0,-1 17 15,1 0-15,-1 0 0,-17-18 0,18 18 16,0 0-16,-1 0 0,19 0 16,-19 0-16,1 0 0,0 0 0,-1 0 0,1 0 15,17-18-15,-17 18 0,17 0 0,0 0 16,-17 0-16,17 0 0,-17 0 0,-1 0 0,1 0 15,0 0-15,-1 0 0,1 0 16,0 0-16,-1 0 16,1 0-16,0 0 15,-1 0-15,1 0 0,0 0 16,-1 0-16,1 0 16,-1 0-16,19 0 0,-36 18 0,17-18 15,1 0-15,0 0 63,-1 0-63,1 0 15,17 18 1,-17-18-16,-1 0 16</inkml:trace>
  <inkml:trace contextRef="#ctx0" brushRef="#br0" timeOffset="52.0334">12188 10231 0</inkml:trace>
  <inkml:trace contextRef="#ctx0" brushRef="#br0" timeOffset="2857.9047">11007 10636 0,'17'0'0,"1"0"0,0 0 16,17-17-16,-35-1 0,17 18 0,1-18 15,0 18-15,-1-17 0,19-1 0,-19 18 16,1 0-16,17-18 0,-17 18 0,0-17 16,17-1-16,-18 18 0,19 0 0,-1-18 15,-17 18-15,-18-17 0,17 17 0,1 0 0,0 0 16,-18 35 31,0 0-32,0-17-15,0 0 0,0-1 0,0 1 0,0 0 16,0 35-16,0-36 0,0 18 16,0-17-16,-18 17 0,18-17 0,-18 0 0,18-1 0,0 19 15,-17 16-15,17-34 0,0 0 0,0-1 16</inkml:trace>
  <inkml:trace contextRef="#ctx0" brushRef="#br0" timeOffset="3311.2084">11112 10389 0,'18'36'0,"-18"-19"0,18 1 0,-18-1 0,0 19 16,0-19-16,0 1 0,0 0 0,0 17 15,0-17-15,0-1 0,0 1 0,0 17 16,0-17-16,0-1 0,0 1 31,-18 0-31,18-1 0,-18 1 16,18 0-1,-17-18-15,-1 0 16,18 17-16,0 1 0,-17-18 0,17 18 16,-18-18-16,18 17 0,-18 1 15,1-18-15,-1 0 0</inkml:trace>
  <inkml:trace contextRef="#ctx0" brushRef="#br0" timeOffset="3594.3995">11377 10654 0,'18'0'15,"35"35"1,-36-35-16,1 0 0,35 35 16,-36-35-16,-17 18 0,18-18 0,0 18 15,-18-1-15,17-17 0,1 0 0</inkml:trace>
  <inkml:trace contextRef="#ctx0" brushRef="#br0" timeOffset="3888.6">10971 10354 0,'18'0'15,"0"18"1,-18-1-16,17-17 0,1 0 0,-18 18 15,18-18-15,-1 0 0,1 0 16,-18 18 0,0-1-1,0 1-15</inkml:trace>
  <inkml:trace contextRef="#ctx0" brushRef="#br0" timeOffset="4238.8298">11836 10495 0,'0'18'0,"0"-1"0,-36 19 16,36-19 0,-35 19-16,35-19 15,-18 1-15,1 0 0,17-1 0,-18 1 16,1 17-16,-1-35 0,18 18 16,0-1-16,0 1 0,-18-18 0</inkml:trace>
  <inkml:trace contextRef="#ctx0" brushRef="#br0" timeOffset="4449.9724">11659 10795 0,'18'0'16,"-18"18"0,0-1-16,18-17 0,-18 18 15,0 0-15,0-1 0,0 1 16,0-1-16,0 1 16</inkml:trace>
  <inkml:trace contextRef="#ctx0" brushRef="#br0" timeOffset="4692.1288">11765 10672 0,'18'0'15,"-1"0"1,19 0-16,-19 0 16,36 0-16,-35 0 0,0 0 15,-1 0-15,1 0 16,-1 0-16,1 0 0,-18-18 16,18 18-16,-1 0 15</inkml:trace>
  <inkml:trace contextRef="#ctx0" brushRef="#br0" timeOffset="4972.3157">12012 10495 0,'-18'35'0,"18"-17"16,-17 0-16,17-1 0,0 1 0,0 0 0,0-1 0,-18 54 16,18-54-16,0 19 0,0-19 0,-17 1 0,17 17 15,-18 1-15,18-1 0,0-18 0,0 19 0,0-19 16,0 19-16,0-19 0,0 19 0,0-19 0,0 1 16,0-1-16,0 1 0,0 0 0,18-18 46,-1-18-46</inkml:trace>
  <inkml:trace contextRef="#ctx0" brushRef="#br0" timeOffset="5258.5075">12453 10601 0,'0'18'31,"0"-1"-15,-18-17-16,18 18 0,-17 0 0,17-1 15,0 1-15,-18-1 16,18 1-16,0 0 0,-18-18 0,18 17 16,0 1-16,0 0 0,-17-18 15,17 17-15</inkml:trace>
  <inkml:trace contextRef="#ctx0" brushRef="#br0" timeOffset="5586.7251">12488 10848 0,'-17'18'15,"17"-1"-15,-18-17 0,0 18 0,1-1 16,17 1-16,-18 0 16,18-1-16,-18-17 0,18 18 15,0 0-15,0-1 0,18-17 63,0 0-48,-1 0 1,1 0-16,0 0 16,-1 0-16,1 0 15,0 0-15,-1 0 0,1 0 16,0 0-16,-18-17 0,0-1 15</inkml:trace>
  <inkml:trace contextRef="#ctx0" brushRef="#br0" timeOffset="5849.9011">12577 10989 0,'0'18'63,"0"-1"-47,0 1 15,17-18 0</inkml:trace>
  <inkml:trace contextRef="#ctx0" brushRef="#br0" timeOffset="6283.1897">12735 10601 0,'18'0'16,"0"-18"-1,-1 18-15,1 0 0,-18-17 16,17 17-16,1-18 0,0 18 16,-1 0-16,1 0 0,0 0 0,-1 0 15,1 0 1,-18 18-1,0-1-15,0 1 0,0 0 16,0-1-16,0 1 0,0 0 16,0-1-16,-18 1 0,1-18 15,17 17-15,0 1 0,-18-18 0,18 18 0,0-1 16,-18-17-16,18 18 0,0 0 31,0-1-31,0 1 16,-17-18-16,17 18 0,0-1 15</inkml:trace>
  <inkml:trace contextRef="#ctx0" brushRef="#br0" timeOffset="6506.3386">12859 11095 0,'17'0'16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Grp="1"/>
          </p:cNvSpPr>
          <p:nvPr>
            <p:ph type="hdr" sz="quarter"/>
          </p:nvPr>
        </p:nvSpPr>
        <p:spPr>
          <a:xfrm>
            <a:off x="0" y="0"/>
            <a:ext cx="2971800" cy="457200"/>
          </a:xfrm>
          <a:prstGeom prst="rect">
            <a:avLst/>
          </a:prstGeom>
        </p:spPr>
        <p:txBody>
          <a:bodyPr vert="horz" rtlCol="0"/>
          <a:lstStyle>
            <a:lvl1pPr algn="l" latinLnBrk="0">
              <a:defRPr lang="zh-CN" sz="1200"/>
            </a:lvl1pPr>
          </a:lstStyle>
          <a:p>
            <a:endParaRPr lang="zh-CN"/>
          </a:p>
        </p:txBody>
      </p:sp>
      <p:sp>
        <p:nvSpPr>
          <p:cNvPr id="3" name="Rectangle 2"/>
          <p:cNvSpPr>
            <a:spLocks noGrp="1"/>
          </p:cNvSpPr>
          <p:nvPr>
            <p:ph type="dt" idx="1"/>
          </p:nvPr>
        </p:nvSpPr>
        <p:spPr>
          <a:xfrm>
            <a:off x="3884613" y="0"/>
            <a:ext cx="2971800" cy="457200"/>
          </a:xfrm>
          <a:prstGeom prst="rect">
            <a:avLst/>
          </a:prstGeom>
        </p:spPr>
        <p:txBody>
          <a:bodyPr vert="horz" rtlCol="0"/>
          <a:lstStyle>
            <a:lvl1pPr algn="r" latinLnBrk="0">
              <a:defRPr lang="zh-CN" sz="1200"/>
            </a:lvl1pPr>
          </a:lstStyle>
          <a:p>
            <a:fld id="{925A17EF-115B-4BB9-BF42-426DFD9E898A}" type="datetimeFigureOut">
              <a:t>2014/1/11</a:t>
            </a:fld>
            <a:endParaRPr lang="zh-CN"/>
          </a:p>
        </p:txBody>
      </p:sp>
      <p:sp>
        <p:nvSpPr>
          <p:cNvPr id="4" name="Rectangl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zh-CN"/>
          </a:p>
        </p:txBody>
      </p:sp>
      <p:sp>
        <p:nvSpPr>
          <p:cNvPr id="5" name="Rectangle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Rectangle 5"/>
          <p:cNvSpPr>
            <a:spLocks noGrp="1"/>
          </p:cNvSpPr>
          <p:nvPr>
            <p:ph type="ftr" sz="quarter" idx="4"/>
          </p:nvPr>
        </p:nvSpPr>
        <p:spPr>
          <a:xfrm>
            <a:off x="0" y="8685213"/>
            <a:ext cx="2971800" cy="457200"/>
          </a:xfrm>
          <a:prstGeom prst="rect">
            <a:avLst/>
          </a:prstGeom>
        </p:spPr>
        <p:txBody>
          <a:bodyPr vert="horz" rtlCol="0" anchor="b"/>
          <a:lstStyle>
            <a:lvl1pPr algn="l" latinLnBrk="0">
              <a:defRPr lang="zh-CN" sz="1200"/>
            </a:lvl1pPr>
          </a:lstStyle>
          <a:p>
            <a:endParaRPr lang="zh-CN"/>
          </a:p>
        </p:txBody>
      </p:sp>
      <p:sp>
        <p:nvSpPr>
          <p:cNvPr id="7" name="Rectangle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zh-CN" sz="1200"/>
            </a:lvl1pPr>
          </a:lstStyle>
          <a:p>
            <a:fld id="{7C4E7652-46AF-4259-BAE2-54978EA077CD}" type="slidenum">
              <a:t>‹#›</a:t>
            </a:fld>
            <a:endParaRPr lang="zh-CN"/>
          </a:p>
        </p:txBody>
      </p:sp>
    </p:spTree>
    <p:extLst>
      <p:ext uri="{BB962C8B-B14F-4D97-AF65-F5344CB8AC3E}">
        <p14:creationId xmlns:p14="http://schemas.microsoft.com/office/powerpoint/2010/main" val="2677231101"/>
      </p:ext>
    </p:extLst>
  </p:cSld>
  <p:clrMap bg1="lt1" tx1="dk1" bg2="lt2" tx2="dk2" accent1="accent1" accent2="accent2" accent3="accent3" accent4="accent4" accent5="accent5" accent6="accent6" hlink="hlink" folHlink="folHlink"/>
  <p:notesStyle>
    <a:lvl1pPr marL="0" algn="l" rtl="0" latinLnBrk="0">
      <a:defRPr lang="zh-CN" sz="1200" kern="1200">
        <a:solidFill>
          <a:schemeClr val="tx1"/>
        </a:solidFill>
        <a:latin typeface="+mn-lt"/>
        <a:ea typeface="+mn-ea"/>
        <a:cs typeface="+mn-cs"/>
      </a:defRPr>
    </a:lvl1pPr>
    <a:lvl2pPr marL="457200" algn="l" rtl="0">
      <a:defRPr lang="zh-CN" sz="1200" kern="1200">
        <a:solidFill>
          <a:schemeClr val="tx1"/>
        </a:solidFill>
        <a:latin typeface="+mn-lt"/>
        <a:ea typeface="+mn-ea"/>
        <a:cs typeface="+mn-cs"/>
      </a:defRPr>
    </a:lvl2pPr>
    <a:lvl3pPr marL="914400" algn="l" rtl="0">
      <a:defRPr lang="zh-CN" sz="1200" kern="1200">
        <a:solidFill>
          <a:schemeClr val="tx1"/>
        </a:solidFill>
        <a:latin typeface="+mn-lt"/>
        <a:ea typeface="+mn-ea"/>
        <a:cs typeface="+mn-cs"/>
      </a:defRPr>
    </a:lvl3pPr>
    <a:lvl4pPr marL="1371600" algn="l" rtl="0">
      <a:defRPr lang="zh-CN" sz="1200" kern="1200">
        <a:solidFill>
          <a:schemeClr val="tx1"/>
        </a:solidFill>
        <a:latin typeface="+mn-lt"/>
        <a:ea typeface="+mn-ea"/>
        <a:cs typeface="+mn-cs"/>
      </a:defRPr>
    </a:lvl4pPr>
    <a:lvl5pPr marL="1828800" algn="l" rtl="0">
      <a:defRPr lang="zh-CN" sz="1200" kern="1200">
        <a:solidFill>
          <a:schemeClr val="tx1"/>
        </a:solidFill>
        <a:latin typeface="+mn-lt"/>
        <a:ea typeface="+mn-ea"/>
        <a:cs typeface="+mn-cs"/>
      </a:defRPr>
    </a:lvl5pPr>
    <a:lvl6pPr marL="2286000" algn="l" rtl="0">
      <a:defRPr lang="zh-CN" sz="1200" kern="1200">
        <a:solidFill>
          <a:schemeClr val="tx1"/>
        </a:solidFill>
        <a:latin typeface="+mn-lt"/>
        <a:ea typeface="+mn-ea"/>
        <a:cs typeface="+mn-cs"/>
      </a:defRPr>
    </a:lvl6pPr>
    <a:lvl7pPr marL="2743200" algn="l" rtl="0">
      <a:defRPr lang="zh-CN" sz="1200" kern="1200">
        <a:solidFill>
          <a:schemeClr val="tx1"/>
        </a:solidFill>
        <a:latin typeface="+mn-lt"/>
        <a:ea typeface="+mn-ea"/>
        <a:cs typeface="+mn-cs"/>
      </a:defRPr>
    </a:lvl7pPr>
    <a:lvl8pPr marL="3200400" algn="l" rtl="0">
      <a:defRPr lang="zh-CN" sz="1200" kern="1200">
        <a:solidFill>
          <a:schemeClr val="tx1"/>
        </a:solidFill>
        <a:latin typeface="+mn-lt"/>
        <a:ea typeface="+mn-ea"/>
        <a:cs typeface="+mn-cs"/>
      </a:defRPr>
    </a:lvl8pPr>
    <a:lvl9pPr marL="3657600" algn="l" rtl="0">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那么我们训练出的</a:t>
            </a:r>
            <a:r>
              <a:rPr lang="en-US" altLang="zh-CN" dirty="0" smtClean="0"/>
              <a:t>sparse </a:t>
            </a:r>
            <a:r>
              <a:rPr lang="en-US" altLang="zh-CN" dirty="0" err="1" smtClean="0"/>
              <a:t>autoencoder</a:t>
            </a:r>
            <a:r>
              <a:rPr lang="zh-CN" altLang="en-US" dirty="0" smtClean="0"/>
              <a:t>模型该怎样提取出特征向量呢？其实输入样本经过</a:t>
            </a:r>
            <a:r>
              <a:rPr lang="en-US" altLang="zh-CN" dirty="0" smtClean="0"/>
              <a:t>sparse code</a:t>
            </a:r>
            <a:r>
              <a:rPr lang="zh-CN" altLang="en-US" dirty="0" smtClean="0"/>
              <a:t>提取出特征的表达式就是隐含层的输出了，</a:t>
            </a:r>
          </a:p>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5</a:t>
            </a:fld>
            <a:endParaRPr lang="zh-CN" altLang="en-US"/>
          </a:p>
        </p:txBody>
      </p:sp>
    </p:spTree>
    <p:extLst>
      <p:ext uri="{BB962C8B-B14F-4D97-AF65-F5344CB8AC3E}">
        <p14:creationId xmlns:p14="http://schemas.microsoft.com/office/powerpoint/2010/main" val="2585549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可以看出对于这个网络，每输入一张</a:t>
            </a:r>
            <a:r>
              <a:rPr lang="en-US" altLang="zh-CN" dirty="0" smtClean="0"/>
              <a:t>32*32</a:t>
            </a:r>
            <a:r>
              <a:rPr lang="zh-CN" altLang="en-US" dirty="0" smtClean="0"/>
              <a:t>大小的图片，就输出一个</a:t>
            </a:r>
            <a:r>
              <a:rPr lang="en-US" altLang="zh-CN" dirty="0" smtClean="0"/>
              <a:t>84</a:t>
            </a:r>
            <a:r>
              <a:rPr lang="zh-CN" altLang="en-US" dirty="0" smtClean="0"/>
              <a:t>维的向量，这个向量即我们提取出的特征向量。</a:t>
            </a:r>
          </a:p>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24</a:t>
            </a:fld>
            <a:endParaRPr lang="zh-CN" altLang="en-US"/>
          </a:p>
        </p:txBody>
      </p:sp>
    </p:spTree>
    <p:extLst>
      <p:ext uri="{BB962C8B-B14F-4D97-AF65-F5344CB8AC3E}">
        <p14:creationId xmlns:p14="http://schemas.microsoft.com/office/powerpoint/2010/main" val="2175111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网络的</a:t>
            </a:r>
            <a:r>
              <a:rPr lang="en-US" altLang="zh-CN" dirty="0" smtClean="0"/>
              <a:t>C1</a:t>
            </a:r>
            <a:r>
              <a:rPr lang="zh-CN" altLang="en-US" dirty="0" smtClean="0"/>
              <a:t>层是一个卷积层（为什么是卷积？卷积运算一个重要的特点就是，通过卷积运算，可以使原信号特征增强，并且降低噪音）</a:t>
            </a:r>
          </a:p>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25</a:t>
            </a:fld>
            <a:endParaRPr lang="zh-CN" altLang="en-US"/>
          </a:p>
        </p:txBody>
      </p:sp>
    </p:spTree>
    <p:extLst>
      <p:ext uri="{BB962C8B-B14F-4D97-AF65-F5344CB8AC3E}">
        <p14:creationId xmlns:p14="http://schemas.microsoft.com/office/powerpoint/2010/main" val="317281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设输入图片大小为</a:t>
            </a:r>
            <a:r>
              <a:rPr lang="en-US" altLang="zh-CN" dirty="0" smtClean="0"/>
              <a:t>r*c,</a:t>
            </a:r>
            <a:r>
              <a:rPr lang="zh-CN" altLang="en-US" dirty="0" smtClean="0"/>
              <a:t>用的</a:t>
            </a:r>
            <a:r>
              <a:rPr lang="en-US" altLang="zh-CN" dirty="0" smtClean="0"/>
              <a:t>patch</a:t>
            </a:r>
            <a:r>
              <a:rPr lang="zh-CN" altLang="en-US" dirty="0" smtClean="0"/>
              <a:t>即每个滤波器的大小为</a:t>
            </a:r>
            <a:r>
              <a:rPr lang="en-US" altLang="zh-CN" dirty="0" smtClean="0"/>
              <a:t>a*b,</a:t>
            </a:r>
            <a:r>
              <a:rPr lang="zh-CN" altLang="en-US" dirty="0" smtClean="0"/>
              <a:t>步长为</a:t>
            </a:r>
            <a:r>
              <a:rPr lang="en-US" altLang="zh-CN" dirty="0" smtClean="0"/>
              <a:t>1</a:t>
            </a:r>
            <a:r>
              <a:rPr lang="zh-CN" altLang="en-US" dirty="0" smtClean="0"/>
              <a:t>。因此，得出来的神经元数目为（</a:t>
            </a:r>
            <a:r>
              <a:rPr lang="en-US" altLang="zh-CN" dirty="0" smtClean="0"/>
              <a:t>r-a+1)X(c-b+1)</a:t>
            </a:r>
            <a:r>
              <a:rPr lang="zh-CN" altLang="en-US" dirty="0" smtClean="0"/>
              <a:t>。如上图中，图片大小</a:t>
            </a:r>
            <a:r>
              <a:rPr lang="en-US" altLang="zh-CN" dirty="0" smtClean="0"/>
              <a:t>r*c</a:t>
            </a:r>
            <a:r>
              <a:rPr lang="zh-CN" altLang="en-US" dirty="0" smtClean="0"/>
              <a:t>（</a:t>
            </a:r>
            <a:r>
              <a:rPr lang="en-US" altLang="zh-CN" dirty="0" smtClean="0"/>
              <a:t>5*5</a:t>
            </a:r>
            <a:r>
              <a:rPr lang="zh-CN" altLang="en-US" dirty="0" smtClean="0"/>
              <a:t>），滤波器大小为（</a:t>
            </a:r>
            <a:r>
              <a:rPr lang="en-US" altLang="zh-CN" dirty="0" smtClean="0"/>
              <a:t>3*3</a:t>
            </a:r>
            <a:r>
              <a:rPr lang="zh-CN" altLang="en-US" dirty="0" smtClean="0"/>
              <a:t>），因此，神经元数目为</a:t>
            </a:r>
            <a:r>
              <a:rPr lang="en-US" altLang="zh-CN" dirty="0" smtClean="0"/>
              <a:t>3*3</a:t>
            </a:r>
            <a:r>
              <a:rPr lang="zh-CN" altLang="en-US" dirty="0" smtClean="0"/>
              <a:t>。（前面的神经元数目举例为了弄懂概念，步长取的数不让方框重叠。所以直接除就可以，是特例。）</a:t>
            </a:r>
          </a:p>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27</a:t>
            </a:fld>
            <a:endParaRPr lang="zh-CN" altLang="en-US"/>
          </a:p>
        </p:txBody>
      </p:sp>
    </p:spTree>
    <p:extLst>
      <p:ext uri="{BB962C8B-B14F-4D97-AF65-F5344CB8AC3E}">
        <p14:creationId xmlns:p14="http://schemas.microsoft.com/office/powerpoint/2010/main" val="1217951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a:t>
            </a:r>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31</a:t>
            </a:fld>
            <a:endParaRPr lang="zh-CN" altLang="en-US"/>
          </a:p>
        </p:txBody>
      </p:sp>
    </p:spTree>
    <p:extLst>
      <p:ext uri="{BB962C8B-B14F-4D97-AF65-F5344CB8AC3E}">
        <p14:creationId xmlns:p14="http://schemas.microsoft.com/office/powerpoint/2010/main" val="101722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图：卷积和子采样过程：卷积过程包括：用一个可训练的滤波器</a:t>
            </a:r>
            <a:r>
              <a:rPr lang="en-US" altLang="zh-CN" dirty="0" err="1" smtClean="0"/>
              <a:t>fx</a:t>
            </a:r>
            <a:r>
              <a:rPr lang="zh-CN" altLang="en-US" dirty="0" smtClean="0"/>
              <a:t>去卷积一个输入的图像（第一阶段是输入的图像，后面的阶段就是卷积特征</a:t>
            </a:r>
            <a:r>
              <a:rPr lang="en-US" altLang="zh-CN" dirty="0" smtClean="0"/>
              <a:t>map</a:t>
            </a:r>
            <a:r>
              <a:rPr lang="zh-CN" altLang="en-US" dirty="0" smtClean="0"/>
              <a:t>了），然后加一个偏置</a:t>
            </a:r>
            <a:r>
              <a:rPr lang="en-US" altLang="zh-CN" dirty="0" err="1" smtClean="0"/>
              <a:t>bx</a:t>
            </a:r>
            <a:r>
              <a:rPr lang="zh-CN" altLang="en-US" dirty="0" smtClean="0"/>
              <a:t>，得到卷积层</a:t>
            </a:r>
            <a:r>
              <a:rPr lang="en-US" altLang="zh-CN" dirty="0" err="1" smtClean="0"/>
              <a:t>Cx</a:t>
            </a:r>
            <a:r>
              <a:rPr lang="zh-CN" altLang="en-US" dirty="0" smtClean="0"/>
              <a:t>。子采样过程包括：每邻域四个像素求和变为一个像素，然后通过标量</a:t>
            </a:r>
            <a:r>
              <a:rPr lang="en-US" altLang="zh-CN" dirty="0" smtClean="0"/>
              <a:t>Wx+1</a:t>
            </a:r>
            <a:r>
              <a:rPr lang="zh-CN" altLang="en-US" dirty="0" smtClean="0"/>
              <a:t>加权，再增加偏置</a:t>
            </a:r>
            <a:r>
              <a:rPr lang="en-US" altLang="zh-CN" dirty="0" smtClean="0"/>
              <a:t>bx+1</a:t>
            </a:r>
            <a:r>
              <a:rPr lang="zh-CN" altLang="en-US" dirty="0" smtClean="0"/>
              <a:t>，然后通过一个</a:t>
            </a:r>
            <a:r>
              <a:rPr lang="en-US" altLang="zh-CN" dirty="0" smtClean="0"/>
              <a:t>sigmoid</a:t>
            </a:r>
            <a:r>
              <a:rPr lang="zh-CN" altLang="en-US" dirty="0" smtClean="0"/>
              <a:t>激活函数，产生一个大概缩小四倍的特征映射图</a:t>
            </a:r>
            <a:r>
              <a:rPr lang="en-US" altLang="zh-CN" dirty="0" smtClean="0"/>
              <a:t>Sx+1</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36</a:t>
            </a:fld>
            <a:endParaRPr lang="zh-CN" altLang="en-US"/>
          </a:p>
        </p:txBody>
      </p:sp>
    </p:spTree>
    <p:extLst>
      <p:ext uri="{BB962C8B-B14F-4D97-AF65-F5344CB8AC3E}">
        <p14:creationId xmlns:p14="http://schemas.microsoft.com/office/powerpoint/2010/main" val="1594377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因为前面的有</a:t>
            </a:r>
            <a:r>
              <a:rPr lang="en-US" altLang="zh-CN" dirty="0" smtClean="0"/>
              <a:t>16</a:t>
            </a:r>
            <a:r>
              <a:rPr lang="zh-CN" altLang="en-US" dirty="0" smtClean="0"/>
              <a:t>层，也不是取全部层，而是不同组合的层。之所以仍将</a:t>
            </a:r>
            <a:r>
              <a:rPr lang="en-US" altLang="zh-CN" dirty="0" smtClean="0"/>
              <a:t>C5</a:t>
            </a:r>
            <a:r>
              <a:rPr lang="zh-CN" altLang="en-US" dirty="0" smtClean="0"/>
              <a:t>标示为卷积层而非全相联层，是因为如果</a:t>
            </a:r>
            <a:r>
              <a:rPr lang="en-US" altLang="zh-CN" dirty="0" smtClean="0"/>
              <a:t>LeNet-5</a:t>
            </a:r>
            <a:r>
              <a:rPr lang="zh-CN" altLang="en-US" dirty="0" smtClean="0"/>
              <a:t>的输入变大，而其他的保持不变，那么此时特征图的维数就会比</a:t>
            </a:r>
            <a:r>
              <a:rPr lang="en-US" altLang="zh-CN" dirty="0" smtClean="0"/>
              <a:t>1*1</a:t>
            </a:r>
            <a:r>
              <a:rPr lang="zh-CN" altLang="en-US" dirty="0" smtClean="0"/>
              <a:t>大。</a:t>
            </a:r>
            <a:r>
              <a:rPr lang="en-US" altLang="zh-CN" dirty="0" smtClean="0"/>
              <a:t>C5</a:t>
            </a:r>
            <a:r>
              <a:rPr lang="zh-CN" altLang="en-US" dirty="0" smtClean="0"/>
              <a:t>层有</a:t>
            </a:r>
            <a:r>
              <a:rPr lang="en-US" altLang="zh-CN" dirty="0" smtClean="0"/>
              <a:t>48120</a:t>
            </a:r>
            <a:r>
              <a:rPr lang="zh-CN" altLang="en-US" dirty="0" smtClean="0"/>
              <a:t>个可训练连接</a:t>
            </a:r>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42</a:t>
            </a:fld>
            <a:endParaRPr lang="zh-CN" altLang="en-US"/>
          </a:p>
        </p:txBody>
      </p:sp>
    </p:spTree>
    <p:extLst>
      <p:ext uri="{BB962C8B-B14F-4D97-AF65-F5344CB8AC3E}">
        <p14:creationId xmlns:p14="http://schemas.microsoft.com/office/powerpoint/2010/main" val="1620467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43</a:t>
            </a:fld>
            <a:endParaRPr lang="zh-CN" altLang="en-US"/>
          </a:p>
        </p:txBody>
      </p:sp>
    </p:spTree>
    <p:extLst>
      <p:ext uri="{BB962C8B-B14F-4D97-AF65-F5344CB8AC3E}">
        <p14:creationId xmlns:p14="http://schemas.microsoft.com/office/powerpoint/2010/main" val="2698524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最后，输出层由欧式径向基函数（</a:t>
            </a:r>
            <a:r>
              <a:rPr lang="en-US" altLang="zh-CN" dirty="0" smtClean="0"/>
              <a:t>Euclidean Radial Basis Function</a:t>
            </a:r>
            <a:r>
              <a:rPr lang="zh-CN" altLang="en-US" dirty="0" smtClean="0"/>
              <a:t>）单元组成，每类一个单元，每个有</a:t>
            </a:r>
            <a:r>
              <a:rPr lang="en-US" altLang="zh-CN" dirty="0" smtClean="0"/>
              <a:t>84</a:t>
            </a:r>
            <a:r>
              <a:rPr lang="zh-CN" altLang="en-US" dirty="0" smtClean="0"/>
              <a:t>个输入。换句话说，每个输出</a:t>
            </a:r>
            <a:r>
              <a:rPr lang="en-US" altLang="zh-CN" dirty="0" smtClean="0"/>
              <a:t>RBF</a:t>
            </a:r>
            <a:r>
              <a:rPr lang="zh-CN" altLang="en-US" dirty="0" smtClean="0"/>
              <a:t>单元计算输入向量和参数向量之间的欧式距离。输入离参数向量越远，</a:t>
            </a:r>
            <a:r>
              <a:rPr lang="en-US" altLang="zh-CN" dirty="0" smtClean="0"/>
              <a:t>RBF</a:t>
            </a:r>
            <a:r>
              <a:rPr lang="zh-CN" altLang="en-US" dirty="0" smtClean="0"/>
              <a:t>输出的越大。一个</a:t>
            </a:r>
            <a:r>
              <a:rPr lang="en-US" altLang="zh-CN" dirty="0" smtClean="0"/>
              <a:t>RBF</a:t>
            </a:r>
            <a:r>
              <a:rPr lang="zh-CN" altLang="en-US" dirty="0" smtClean="0"/>
              <a:t>输出可以被理解为衡量输入模式和与</a:t>
            </a:r>
            <a:r>
              <a:rPr lang="en-US" altLang="zh-CN" dirty="0" smtClean="0"/>
              <a:t>RBF</a:t>
            </a:r>
            <a:r>
              <a:rPr lang="zh-CN" altLang="en-US" dirty="0" smtClean="0"/>
              <a:t>相关联类的一个模型的匹配程度的惩罚项。用概率术语来说，</a:t>
            </a:r>
            <a:r>
              <a:rPr lang="en-US" altLang="zh-CN" dirty="0" smtClean="0"/>
              <a:t>RBF</a:t>
            </a:r>
            <a:r>
              <a:rPr lang="zh-CN" altLang="en-US" dirty="0" smtClean="0"/>
              <a:t>输出可以被理解为</a:t>
            </a:r>
            <a:r>
              <a:rPr lang="en-US" altLang="zh-CN" dirty="0" smtClean="0"/>
              <a:t>F6</a:t>
            </a:r>
            <a:r>
              <a:rPr lang="zh-CN" altLang="en-US" dirty="0" smtClean="0"/>
              <a:t>层配置空间的高斯分布的负</a:t>
            </a:r>
            <a:r>
              <a:rPr lang="en-US" altLang="zh-CN" dirty="0" smtClean="0"/>
              <a:t>log-likelihood</a:t>
            </a:r>
            <a:r>
              <a:rPr lang="zh-CN" altLang="en-US" dirty="0" smtClean="0"/>
              <a:t>。给定一个输入模式，损失函数应能使得</a:t>
            </a:r>
            <a:r>
              <a:rPr lang="en-US" altLang="zh-CN" dirty="0" smtClean="0"/>
              <a:t>F6</a:t>
            </a:r>
            <a:r>
              <a:rPr lang="zh-CN" altLang="en-US" dirty="0" smtClean="0"/>
              <a:t>的配置与</a:t>
            </a:r>
            <a:r>
              <a:rPr lang="en-US" altLang="zh-CN" dirty="0" smtClean="0"/>
              <a:t>RBF</a:t>
            </a:r>
            <a:r>
              <a:rPr lang="zh-CN" altLang="en-US" dirty="0" smtClean="0"/>
              <a:t>参数向量（即模式的期望分类）足够接近。这些单元的参数是人工选取并保持固定的（至少初始时候如此）。这些参数向量的成分被设为</a:t>
            </a:r>
            <a:r>
              <a:rPr lang="en-US" altLang="zh-CN" dirty="0" smtClean="0"/>
              <a:t>-1</a:t>
            </a:r>
            <a:r>
              <a:rPr lang="zh-CN" altLang="en-US" dirty="0" smtClean="0"/>
              <a:t>或</a:t>
            </a:r>
            <a:r>
              <a:rPr lang="en-US" altLang="zh-CN" dirty="0" smtClean="0"/>
              <a:t>1</a:t>
            </a:r>
            <a:r>
              <a:rPr lang="zh-CN" altLang="en-US" dirty="0" smtClean="0"/>
              <a:t>。虽然这些参数可以以</a:t>
            </a:r>
            <a:r>
              <a:rPr lang="en-US" altLang="zh-CN" dirty="0" smtClean="0"/>
              <a:t>-1</a:t>
            </a:r>
            <a:r>
              <a:rPr lang="zh-CN" altLang="en-US" dirty="0" smtClean="0"/>
              <a:t>和</a:t>
            </a:r>
            <a:r>
              <a:rPr lang="en-US" altLang="zh-CN" dirty="0" smtClean="0"/>
              <a:t>1</a:t>
            </a:r>
            <a:r>
              <a:rPr lang="zh-CN" altLang="en-US" dirty="0" smtClean="0"/>
              <a:t>等概率的方式任选，或者构成一个纠错码，但是被设计成一个相应字符类的</a:t>
            </a:r>
            <a:r>
              <a:rPr lang="en-US" altLang="zh-CN" dirty="0" smtClean="0"/>
              <a:t>7*12</a:t>
            </a:r>
            <a:r>
              <a:rPr lang="zh-CN" altLang="en-US" dirty="0" smtClean="0"/>
              <a:t>大小（即</a:t>
            </a:r>
            <a:r>
              <a:rPr lang="en-US" altLang="zh-CN" dirty="0" smtClean="0"/>
              <a:t>84</a:t>
            </a:r>
            <a:r>
              <a:rPr lang="zh-CN" altLang="en-US" dirty="0" smtClean="0"/>
              <a:t>）的格式化图片。这种表示对识别单独的数字不是很有用，但是对识别可打印</a:t>
            </a:r>
            <a:r>
              <a:rPr lang="en-US" altLang="zh-CN" dirty="0" smtClean="0"/>
              <a:t>ASCII</a:t>
            </a:r>
            <a:r>
              <a:rPr lang="zh-CN" altLang="en-US" dirty="0" smtClean="0"/>
              <a:t>集中的字符串很有用。</a:t>
            </a:r>
          </a:p>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44</a:t>
            </a:fld>
            <a:endParaRPr lang="zh-CN" altLang="en-US"/>
          </a:p>
        </p:txBody>
      </p:sp>
    </p:spTree>
    <p:extLst>
      <p:ext uri="{BB962C8B-B14F-4D97-AF65-F5344CB8AC3E}">
        <p14:creationId xmlns:p14="http://schemas.microsoft.com/office/powerpoint/2010/main" val="1588704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CNN</a:t>
            </a:r>
            <a:r>
              <a:rPr lang="zh-CN" altLang="en-US" dirty="0" smtClean="0"/>
              <a:t>作为</a:t>
            </a:r>
            <a:r>
              <a:rPr lang="en-US" altLang="zh-CN" dirty="0" smtClean="0"/>
              <a:t>DL</a:t>
            </a:r>
            <a:r>
              <a:rPr lang="zh-CN" altLang="en-US" dirty="0" smtClean="0"/>
              <a:t>中最成功的模型之一，有必要对其更进一步研究它。虽然在前面文</a:t>
            </a:r>
            <a:r>
              <a:rPr lang="en-US" altLang="zh-CN" dirty="0" smtClean="0"/>
              <a:t>Stacked CNN</a:t>
            </a:r>
            <a:r>
              <a:rPr lang="zh-CN" altLang="en-US" dirty="0" smtClean="0"/>
              <a:t>简单介绍中有大概介绍过</a:t>
            </a:r>
            <a:r>
              <a:rPr lang="en-US" altLang="zh-CN" dirty="0" smtClean="0"/>
              <a:t>CNN</a:t>
            </a:r>
            <a:r>
              <a:rPr lang="zh-CN" altLang="en-US" dirty="0" smtClean="0"/>
              <a:t>的使用，不过那是有个前提的：</a:t>
            </a:r>
            <a:r>
              <a:rPr lang="en-US" altLang="zh-CN" dirty="0" smtClean="0"/>
              <a:t>CNN</a:t>
            </a:r>
            <a:r>
              <a:rPr lang="zh-CN" altLang="en-US" dirty="0" smtClean="0"/>
              <a:t>中的参数必须已提前学习好。</a:t>
            </a:r>
            <a:r>
              <a:rPr lang="en-US" altLang="zh-CN" dirty="0" smtClean="0"/>
              <a:t>CNN</a:t>
            </a:r>
            <a:r>
              <a:rPr lang="zh-CN" altLang="en-US" dirty="0" smtClean="0"/>
              <a:t>参数在使用</a:t>
            </a:r>
            <a:r>
              <a:rPr lang="en-US" altLang="zh-CN" dirty="0" err="1" smtClean="0"/>
              <a:t>bp</a:t>
            </a:r>
            <a:r>
              <a:rPr lang="zh-CN" altLang="en-US" dirty="0" smtClean="0"/>
              <a:t>算法时该怎么训练，毕竟</a:t>
            </a:r>
            <a:r>
              <a:rPr lang="en-US" altLang="zh-CN" dirty="0" smtClean="0"/>
              <a:t>CNN</a:t>
            </a:r>
            <a:r>
              <a:rPr lang="zh-CN" altLang="en-US" dirty="0" smtClean="0"/>
              <a:t>中有卷积层和下采样层，虽然和</a:t>
            </a:r>
            <a:r>
              <a:rPr lang="en-US" altLang="zh-CN" dirty="0" smtClean="0"/>
              <a:t>MLP</a:t>
            </a:r>
            <a:r>
              <a:rPr lang="zh-CN" altLang="en-US" dirty="0" smtClean="0"/>
              <a:t>的</a:t>
            </a:r>
            <a:r>
              <a:rPr lang="en-US" altLang="zh-CN" dirty="0" err="1" smtClean="0"/>
              <a:t>bp</a:t>
            </a:r>
            <a:r>
              <a:rPr lang="zh-CN" altLang="en-US" dirty="0" smtClean="0"/>
              <a:t>算法本质上相同，但形式上还是有些区别的，</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48</a:t>
            </a:fld>
            <a:endParaRPr lang="zh-CN" altLang="en-US"/>
          </a:p>
        </p:txBody>
      </p:sp>
    </p:spTree>
    <p:extLst>
      <p:ext uri="{BB962C8B-B14F-4D97-AF65-F5344CB8AC3E}">
        <p14:creationId xmlns:p14="http://schemas.microsoft.com/office/powerpoint/2010/main" val="3788498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之前没有说明，</a:t>
            </a:r>
            <a:r>
              <a:rPr lang="en-US" altLang="zh-CN" dirty="0" smtClean="0"/>
              <a:t>F</a:t>
            </a:r>
            <a:r>
              <a:rPr lang="zh-CN" altLang="en-US" dirty="0" smtClean="0"/>
              <a:t>（）最终会有一个输出值，那么这个输出值（用激活函数。</a:t>
            </a:r>
            <a:r>
              <a:rPr lang="en-US" altLang="zh-CN" dirty="0" smtClean="0"/>
              <a:t>sigmoid</a:t>
            </a:r>
            <a:r>
              <a:rPr lang="zh-CN" altLang="en-US" dirty="0" smtClean="0"/>
              <a:t>就是</a:t>
            </a:r>
            <a:r>
              <a:rPr lang="en-US" altLang="zh-CN" dirty="0" smtClean="0"/>
              <a:t>0</a:t>
            </a:r>
            <a:r>
              <a:rPr lang="zh-CN" altLang="en-US" dirty="0" smtClean="0"/>
              <a:t>，或</a:t>
            </a:r>
            <a:r>
              <a:rPr lang="en-US" altLang="zh-CN" dirty="0" smtClean="0"/>
              <a:t>1</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52</a:t>
            </a:fld>
            <a:endParaRPr lang="zh-CN" altLang="en-US"/>
          </a:p>
        </p:txBody>
      </p:sp>
    </p:spTree>
    <p:extLst>
      <p:ext uri="{BB962C8B-B14F-4D97-AF65-F5344CB8AC3E}">
        <p14:creationId xmlns:p14="http://schemas.microsoft.com/office/powerpoint/2010/main" val="4101462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就像模拟了人大脑皮层中视觉皮层不同位置只对局部区域有响应，从而减少参数。</a:t>
            </a:r>
          </a:p>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7</a:t>
            </a:fld>
            <a:endParaRPr lang="zh-CN" altLang="en-US"/>
          </a:p>
        </p:txBody>
      </p:sp>
    </p:spTree>
    <p:extLst>
      <p:ext uri="{BB962C8B-B14F-4D97-AF65-F5344CB8AC3E}">
        <p14:creationId xmlns:p14="http://schemas.microsoft.com/office/powerpoint/2010/main" val="186330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我们现在关注网络中卷积层的</a:t>
            </a:r>
            <a:r>
              <a:rPr lang="en-US" altLang="zh-CN" dirty="0" smtClean="0"/>
              <a:t>BP</a:t>
            </a:r>
            <a:r>
              <a:rPr lang="zh-CN" altLang="en-US" dirty="0" smtClean="0"/>
              <a:t>更新。由</a:t>
            </a:r>
            <a:r>
              <a:rPr lang="en-US" altLang="zh-CN" dirty="0" smtClean="0"/>
              <a:t>INPUT-</a:t>
            </a:r>
            <a:r>
              <a:rPr lang="zh-CN" altLang="en-US" dirty="0" smtClean="0"/>
              <a:t>到</a:t>
            </a:r>
            <a:r>
              <a:rPr lang="en-US" altLang="zh-CN" dirty="0" smtClean="0"/>
              <a:t>C1</a:t>
            </a:r>
            <a:r>
              <a:rPr lang="zh-CN" altLang="en-US" dirty="0" smtClean="0"/>
              <a:t>前面已经说得很清楚了，回顾？在一个卷积层，上一层的特征</a:t>
            </a:r>
            <a:r>
              <a:rPr lang="en-US" altLang="zh-CN" dirty="0" smtClean="0"/>
              <a:t>maps</a:t>
            </a:r>
            <a:r>
              <a:rPr lang="zh-CN" altLang="en-US" dirty="0" smtClean="0"/>
              <a:t>被一个可学习的卷积核进行卷积，然后通过一个激活函数，就可以得到输出特征</a:t>
            </a:r>
            <a:r>
              <a:rPr lang="en-US" altLang="zh-CN" dirty="0" smtClean="0"/>
              <a:t>map</a:t>
            </a:r>
            <a:r>
              <a:rPr lang="zh-CN" altLang="en-US" dirty="0" smtClean="0"/>
              <a:t>。每一个输出</a:t>
            </a:r>
            <a:r>
              <a:rPr lang="en-US" altLang="zh-CN" dirty="0" smtClean="0"/>
              <a:t>map</a:t>
            </a:r>
            <a:r>
              <a:rPr lang="zh-CN" altLang="en-US" dirty="0" smtClean="0"/>
              <a:t>可能是组合卷积多个输入</a:t>
            </a:r>
            <a:r>
              <a:rPr lang="en-US" altLang="zh-CN" dirty="0" smtClean="0"/>
              <a:t>maps</a:t>
            </a:r>
            <a:r>
              <a:rPr lang="zh-CN" altLang="en-US" dirty="0" smtClean="0"/>
              <a:t>的值</a:t>
            </a:r>
            <a:r>
              <a:rPr lang="en-US" altLang="zh-CN" dirty="0" smtClean="0"/>
              <a:t>,</a:t>
            </a:r>
            <a:r>
              <a:rPr lang="zh-CN" altLang="en-US" dirty="0" smtClean="0"/>
              <a:t>这里</a:t>
            </a:r>
            <a:r>
              <a:rPr lang="en-US" altLang="zh-CN" dirty="0" err="1" smtClean="0"/>
              <a:t>Mj</a:t>
            </a:r>
            <a:r>
              <a:rPr lang="zh-CN" altLang="en-US" dirty="0" smtClean="0"/>
              <a:t>表示选择的输入</a:t>
            </a:r>
            <a:r>
              <a:rPr lang="en-US" altLang="zh-CN" dirty="0" smtClean="0"/>
              <a:t>maps</a:t>
            </a:r>
            <a:r>
              <a:rPr lang="zh-CN" altLang="en-US" dirty="0" smtClean="0"/>
              <a:t>的集合，那么到底选择哪些输入</a:t>
            </a:r>
            <a:r>
              <a:rPr lang="en-US" altLang="zh-CN" dirty="0" smtClean="0"/>
              <a:t>maps</a:t>
            </a:r>
            <a:r>
              <a:rPr lang="zh-CN" altLang="en-US" dirty="0" smtClean="0"/>
              <a:t>呢？有选择一对的或者三个的。但下面我们会讨论如何去自动选择需要组合的特征</a:t>
            </a:r>
            <a:r>
              <a:rPr lang="en-US" altLang="zh-CN" dirty="0" smtClean="0"/>
              <a:t>maps</a:t>
            </a:r>
            <a:r>
              <a:rPr lang="zh-CN" altLang="en-US" dirty="0" smtClean="0"/>
              <a:t>。每一个输出</a:t>
            </a:r>
            <a:r>
              <a:rPr lang="en-US" altLang="zh-CN" dirty="0" smtClean="0"/>
              <a:t>map</a:t>
            </a:r>
            <a:r>
              <a:rPr lang="zh-CN" altLang="en-US" dirty="0" smtClean="0"/>
              <a:t>会给一个额外的偏置</a:t>
            </a:r>
            <a:r>
              <a:rPr lang="en-US" altLang="zh-CN" dirty="0" smtClean="0"/>
              <a:t>b.</a:t>
            </a:r>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54</a:t>
            </a:fld>
            <a:endParaRPr lang="zh-CN" altLang="en-US"/>
          </a:p>
        </p:txBody>
      </p:sp>
    </p:spTree>
    <p:extLst>
      <p:ext uri="{BB962C8B-B14F-4D97-AF65-F5344CB8AC3E}">
        <p14:creationId xmlns:p14="http://schemas.microsoft.com/office/powerpoint/2010/main" val="3413633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我们假定每个卷积层</a:t>
            </a:r>
            <a:r>
              <a:rPr lang="en-US" altLang="zh-CN" dirty="0" smtClean="0"/>
              <a:t>l</a:t>
            </a:r>
            <a:r>
              <a:rPr lang="zh-CN" altLang="en-US" dirty="0" smtClean="0"/>
              <a:t>都会接一个下采样层</a:t>
            </a:r>
            <a:r>
              <a:rPr lang="en-US" altLang="zh-CN" dirty="0" smtClean="0"/>
              <a:t>l+1 </a:t>
            </a:r>
            <a:r>
              <a:rPr lang="zh-CN" altLang="en-US" dirty="0" smtClean="0"/>
              <a:t>。对于</a:t>
            </a:r>
            <a:r>
              <a:rPr lang="en-US" altLang="zh-CN" dirty="0" smtClean="0"/>
              <a:t>BP</a:t>
            </a:r>
            <a:r>
              <a:rPr lang="zh-CN" altLang="en-US" dirty="0" smtClean="0"/>
              <a:t>来说，根据上文我们知道，要想求得层</a:t>
            </a:r>
            <a:r>
              <a:rPr lang="en-US" altLang="zh-CN" dirty="0" smtClean="0"/>
              <a:t>l</a:t>
            </a:r>
            <a:r>
              <a:rPr lang="zh-CN" altLang="en-US" dirty="0" smtClean="0"/>
              <a:t>的每个神经元对应的权值的权值更新，就需要先求层</a:t>
            </a:r>
            <a:r>
              <a:rPr lang="en-US" altLang="zh-CN" dirty="0" smtClean="0"/>
              <a:t>l</a:t>
            </a:r>
            <a:r>
              <a:rPr lang="zh-CN" altLang="en-US" dirty="0" smtClean="0"/>
              <a:t>的每一个神经节点的灵敏度</a:t>
            </a:r>
            <a:r>
              <a:rPr lang="en-US" altLang="zh-CN" dirty="0" smtClean="0"/>
              <a:t>δ</a:t>
            </a:r>
            <a:r>
              <a:rPr lang="zh-CN" altLang="en-US" dirty="0" smtClean="0"/>
              <a:t>（也就是权值更新的公式（</a:t>
            </a:r>
            <a:r>
              <a:rPr lang="en-US" altLang="zh-CN" dirty="0" smtClean="0"/>
              <a:t>2</a:t>
            </a:r>
            <a:r>
              <a:rPr lang="zh-CN" altLang="en-US" dirty="0" smtClean="0"/>
              <a:t>））。为了求这个灵敏度我们就需要先对下一层的节点（连接到当前层</a:t>
            </a:r>
            <a:r>
              <a:rPr lang="en-US" altLang="zh-CN" dirty="0" smtClean="0"/>
              <a:t>l</a:t>
            </a:r>
            <a:r>
              <a:rPr lang="zh-CN" altLang="en-US" dirty="0" smtClean="0"/>
              <a:t>的感兴趣节点的第</a:t>
            </a:r>
            <a:r>
              <a:rPr lang="en-US" altLang="zh-CN" dirty="0" smtClean="0"/>
              <a:t>l+1</a:t>
            </a:r>
            <a:r>
              <a:rPr lang="zh-CN" altLang="en-US" dirty="0" smtClean="0"/>
              <a:t>层的节点）的灵敏度求和（得到</a:t>
            </a:r>
            <a:r>
              <a:rPr lang="en-US" altLang="zh-CN" dirty="0" smtClean="0"/>
              <a:t>δl+1</a:t>
            </a:r>
            <a:r>
              <a:rPr lang="zh-CN" altLang="en-US" dirty="0" smtClean="0"/>
              <a:t>），然后乘以这些连接对应的权值（连接第</a:t>
            </a:r>
            <a:r>
              <a:rPr lang="en-US" altLang="zh-CN" dirty="0" smtClean="0"/>
              <a:t>l</a:t>
            </a:r>
            <a:r>
              <a:rPr lang="zh-CN" altLang="en-US" dirty="0" smtClean="0"/>
              <a:t>层感兴趣节点和第</a:t>
            </a:r>
            <a:r>
              <a:rPr lang="en-US" altLang="zh-CN" dirty="0" smtClean="0"/>
              <a:t>l+1</a:t>
            </a:r>
            <a:r>
              <a:rPr lang="zh-CN" altLang="en-US" dirty="0" smtClean="0"/>
              <a:t>层节点的权值）</a:t>
            </a:r>
            <a:r>
              <a:rPr lang="en-US" altLang="zh-CN" dirty="0" smtClean="0"/>
              <a:t>W</a:t>
            </a:r>
            <a:r>
              <a:rPr lang="zh-CN" altLang="en-US" dirty="0" smtClean="0"/>
              <a:t>。再乘以当前层</a:t>
            </a:r>
            <a:r>
              <a:rPr lang="en-US" altLang="zh-CN" dirty="0" smtClean="0"/>
              <a:t>l</a:t>
            </a:r>
            <a:r>
              <a:rPr lang="zh-CN" altLang="en-US" dirty="0" smtClean="0"/>
              <a:t>的该神经元节点的输入</a:t>
            </a:r>
            <a:r>
              <a:rPr lang="en-US" altLang="zh-CN" dirty="0" smtClean="0"/>
              <a:t>u</a:t>
            </a:r>
            <a:r>
              <a:rPr lang="zh-CN" altLang="en-US" dirty="0" smtClean="0"/>
              <a:t>的激活函数</a:t>
            </a:r>
            <a:r>
              <a:rPr lang="en-US" altLang="zh-CN" dirty="0" smtClean="0"/>
              <a:t>f</a:t>
            </a:r>
            <a:r>
              <a:rPr lang="zh-CN" altLang="en-US" dirty="0" smtClean="0"/>
              <a:t>的导数值（也就是那个灵敏度反向传播的公式（</a:t>
            </a:r>
            <a:r>
              <a:rPr lang="en-US" altLang="zh-CN" dirty="0" smtClean="0"/>
              <a:t>1</a:t>
            </a:r>
            <a:r>
              <a:rPr lang="zh-CN" altLang="en-US" dirty="0" smtClean="0"/>
              <a:t>）的</a:t>
            </a:r>
            <a:r>
              <a:rPr lang="en-US" altLang="zh-CN" dirty="0" err="1" smtClean="0"/>
              <a:t>δl</a:t>
            </a:r>
            <a:r>
              <a:rPr lang="zh-CN" altLang="en-US" dirty="0" smtClean="0"/>
              <a:t>的求解），这样就可以得到当前层</a:t>
            </a:r>
            <a:r>
              <a:rPr lang="en-US" altLang="zh-CN" dirty="0" smtClean="0"/>
              <a:t>l</a:t>
            </a:r>
            <a:r>
              <a:rPr lang="zh-CN" altLang="en-US" dirty="0" smtClean="0"/>
              <a:t>每个神经节点对应的灵敏度</a:t>
            </a:r>
            <a:r>
              <a:rPr lang="en-US" altLang="zh-CN" dirty="0" err="1" smtClean="0"/>
              <a:t>δl</a:t>
            </a:r>
            <a:r>
              <a:rPr lang="zh-CN" altLang="en-US" dirty="0" smtClean="0"/>
              <a:t>了。</a:t>
            </a:r>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55</a:t>
            </a:fld>
            <a:endParaRPr lang="zh-CN" altLang="en-US"/>
          </a:p>
        </p:txBody>
      </p:sp>
    </p:spTree>
    <p:extLst>
      <p:ext uri="{BB962C8B-B14F-4D97-AF65-F5344CB8AC3E}">
        <p14:creationId xmlns:p14="http://schemas.microsoft.com/office/powerpoint/2010/main" val="2661982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可回顾前面</a:t>
            </a:r>
            <a:r>
              <a:rPr lang="en-US" altLang="zh-CN" dirty="0" smtClean="0"/>
              <a:t>PPT</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57</a:t>
            </a:fld>
            <a:endParaRPr lang="zh-CN" altLang="en-US"/>
          </a:p>
        </p:txBody>
      </p:sp>
    </p:spTree>
    <p:extLst>
      <p:ext uri="{BB962C8B-B14F-4D97-AF65-F5344CB8AC3E}">
        <p14:creationId xmlns:p14="http://schemas.microsoft.com/office/powerpoint/2010/main" val="102749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我们需要计算卷积核的梯度，所以我们必须找到输入</a:t>
            </a:r>
            <a:r>
              <a:rPr lang="en-US" altLang="zh-CN" dirty="0" smtClean="0"/>
              <a:t>map</a:t>
            </a:r>
            <a:r>
              <a:rPr lang="zh-CN" altLang="en-US" dirty="0" smtClean="0"/>
              <a:t>中哪个</a:t>
            </a:r>
            <a:r>
              <a:rPr lang="en-US" altLang="zh-CN" dirty="0" smtClean="0"/>
              <a:t>patch</a:t>
            </a:r>
            <a:r>
              <a:rPr lang="zh-CN" altLang="en-US" dirty="0" smtClean="0"/>
              <a:t>对应输出</a:t>
            </a:r>
            <a:r>
              <a:rPr lang="en-US" altLang="zh-CN" dirty="0" smtClean="0"/>
              <a:t>map</a:t>
            </a:r>
            <a:r>
              <a:rPr lang="zh-CN" altLang="en-US" dirty="0" smtClean="0"/>
              <a:t>的哪个像素。这里，就是必须找到当前层的灵敏度</a:t>
            </a:r>
            <a:r>
              <a:rPr lang="en-US" altLang="zh-CN" dirty="0" smtClean="0"/>
              <a:t>map</a:t>
            </a:r>
            <a:r>
              <a:rPr lang="zh-CN" altLang="en-US" dirty="0" smtClean="0"/>
              <a:t>中哪个</a:t>
            </a:r>
            <a:r>
              <a:rPr lang="en-US" altLang="zh-CN" dirty="0" smtClean="0"/>
              <a:t>patch</a:t>
            </a:r>
            <a:r>
              <a:rPr lang="zh-CN" altLang="en-US" dirty="0" smtClean="0"/>
              <a:t>对应与下一层的灵敏度</a:t>
            </a:r>
            <a:r>
              <a:rPr lang="en-US" altLang="zh-CN" dirty="0" smtClean="0"/>
              <a:t>map</a:t>
            </a:r>
            <a:r>
              <a:rPr lang="zh-CN" altLang="en-US" dirty="0" smtClean="0"/>
              <a:t>的给定像素，这样才可以利用公式（</a:t>
            </a:r>
            <a:r>
              <a:rPr lang="en-US" altLang="zh-CN" dirty="0" smtClean="0"/>
              <a:t>1</a:t>
            </a:r>
            <a:r>
              <a:rPr lang="zh-CN" altLang="en-US" dirty="0" smtClean="0"/>
              <a:t>）那样的</a:t>
            </a:r>
            <a:r>
              <a:rPr lang="en-US" altLang="zh-CN" dirty="0" smtClean="0"/>
              <a:t>δ</a:t>
            </a:r>
            <a:r>
              <a:rPr lang="zh-CN" altLang="en-US" dirty="0" smtClean="0"/>
              <a:t>递推，也就是灵敏度反向传播回来。另外，需要乘以输入</a:t>
            </a:r>
            <a:r>
              <a:rPr lang="en-US" altLang="zh-CN" dirty="0" smtClean="0"/>
              <a:t>patch</a:t>
            </a:r>
            <a:r>
              <a:rPr lang="zh-CN" altLang="en-US" dirty="0" smtClean="0"/>
              <a:t>与输出像素之间连接的权值，这个权值实际上就是卷积核的权值（已旋转的）。在这之前，我们需要先将核旋转一下，让卷积函数可以实施互相关计算。另外，我们需要对卷积边界进行处理，但在</a:t>
            </a:r>
            <a:r>
              <a:rPr lang="en-US" altLang="zh-CN" dirty="0" err="1" smtClean="0"/>
              <a:t>Matlab</a:t>
            </a:r>
            <a:r>
              <a:rPr lang="zh-CN" altLang="en-US" dirty="0" smtClean="0"/>
              <a:t>里面，就比较容易处理。</a:t>
            </a:r>
            <a:r>
              <a:rPr lang="en-US" altLang="zh-CN" dirty="0" err="1" smtClean="0"/>
              <a:t>Matlab</a:t>
            </a:r>
            <a:r>
              <a:rPr lang="zh-CN" altLang="en-US" dirty="0" smtClean="0"/>
              <a:t>中全卷积会对缺少的输入像素补</a:t>
            </a:r>
            <a:r>
              <a:rPr lang="en-US" altLang="zh-CN" dirty="0" smtClean="0"/>
              <a:t>0 </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64</a:t>
            </a:fld>
            <a:endParaRPr lang="zh-CN" altLang="en-US"/>
          </a:p>
        </p:txBody>
      </p:sp>
    </p:spTree>
    <p:extLst>
      <p:ext uri="{BB962C8B-B14F-4D97-AF65-F5344CB8AC3E}">
        <p14:creationId xmlns:p14="http://schemas.microsoft.com/office/powerpoint/2010/main" val="406192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每个隐层神经元都连接图像的每一个像素点</a:t>
            </a:r>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10</a:t>
            </a:fld>
            <a:endParaRPr lang="zh-CN" altLang="en-US"/>
          </a:p>
        </p:txBody>
      </p:sp>
    </p:spTree>
    <p:extLst>
      <p:ext uri="{BB962C8B-B14F-4D97-AF65-F5344CB8AC3E}">
        <p14:creationId xmlns:p14="http://schemas.microsoft.com/office/powerpoint/2010/main" val="530286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这样我们就只有多少个参数？？只有</a:t>
            </a:r>
            <a:r>
              <a:rPr lang="en-US" altLang="zh-CN" dirty="0" smtClean="0"/>
              <a:t>100</a:t>
            </a:r>
            <a:r>
              <a:rPr lang="zh-CN" altLang="en-US" dirty="0" smtClean="0"/>
              <a:t>个参数啊！（即一百万个神经元其实都是一样的）</a:t>
            </a:r>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13</a:t>
            </a:fld>
            <a:endParaRPr lang="zh-CN" altLang="en-US"/>
          </a:p>
        </p:txBody>
      </p:sp>
    </p:spTree>
    <p:extLst>
      <p:ext uri="{BB962C8B-B14F-4D97-AF65-F5344CB8AC3E}">
        <p14:creationId xmlns:p14="http://schemas.microsoft.com/office/powerpoint/2010/main" val="28760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假如一种滤波器，也就是一种卷积核（神经元）就是提出图像的一种特征（例如某个方向的边缘特征。）那么我们需要提取不同的特征</a:t>
            </a:r>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15</a:t>
            </a:fld>
            <a:endParaRPr lang="zh-CN" altLang="en-US"/>
          </a:p>
        </p:txBody>
      </p:sp>
    </p:spTree>
    <p:extLst>
      <p:ext uri="{BB962C8B-B14F-4D97-AF65-F5344CB8AC3E}">
        <p14:creationId xmlns:p14="http://schemas.microsoft.com/office/powerpoint/2010/main" val="366332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所以假设我们加到</a:t>
            </a:r>
            <a:r>
              <a:rPr lang="en-US" altLang="zh-CN" dirty="0" smtClean="0"/>
              <a:t>100</a:t>
            </a:r>
            <a:r>
              <a:rPr lang="zh-CN" altLang="en-US" dirty="0" smtClean="0"/>
              <a:t>种滤波器，每种滤波器的参数不一样，表示它提出输入图像的不同特征，例如不同的边缘。这样每种滤波器去卷积图像就得到对图像的不同特征的放映，所以</a:t>
            </a:r>
            <a:r>
              <a:rPr lang="en-US" altLang="zh-CN" dirty="0" smtClean="0"/>
              <a:t>100</a:t>
            </a:r>
            <a:r>
              <a:rPr lang="zh-CN" altLang="en-US" dirty="0" smtClean="0"/>
              <a:t>种卷积核就有</a:t>
            </a:r>
            <a:r>
              <a:rPr lang="en-US" altLang="zh-CN" dirty="0" smtClean="0"/>
              <a:t>100</a:t>
            </a:r>
            <a:r>
              <a:rPr lang="zh-CN" altLang="en-US" dirty="0" smtClean="0"/>
              <a:t>个</a:t>
            </a:r>
            <a:r>
              <a:rPr lang="en-US" altLang="zh-CN" dirty="0" smtClean="0"/>
              <a:t>Feature Map</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16</a:t>
            </a:fld>
            <a:endParaRPr lang="zh-CN" altLang="en-US"/>
          </a:p>
        </p:txBody>
      </p:sp>
    </p:spTree>
    <p:extLst>
      <p:ext uri="{BB962C8B-B14F-4D97-AF65-F5344CB8AC3E}">
        <p14:creationId xmlns:p14="http://schemas.microsoft.com/office/powerpoint/2010/main" val="292934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刚才说的是参数数目，那么</a:t>
            </a:r>
            <a:r>
              <a:rPr lang="en-US" altLang="zh-CN" dirty="0" smtClean="0"/>
              <a:t>Feature Map</a:t>
            </a:r>
            <a:r>
              <a:rPr lang="zh-CN" altLang="en-US" dirty="0" smtClean="0"/>
              <a:t>的神经元个数怎么确定呢</a:t>
            </a:r>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17</a:t>
            </a:fld>
            <a:endParaRPr lang="zh-CN" altLang="en-US"/>
          </a:p>
        </p:txBody>
      </p:sp>
    </p:spTree>
    <p:extLst>
      <p:ext uri="{BB962C8B-B14F-4D97-AF65-F5344CB8AC3E}">
        <p14:creationId xmlns:p14="http://schemas.microsoft.com/office/powerpoint/2010/main" val="360035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例如，只有一种滤波器，也就是在一个</a:t>
            </a:r>
            <a:r>
              <a:rPr lang="en-US" altLang="zh-CN" dirty="0" smtClean="0"/>
              <a:t>Feature Map</a:t>
            </a:r>
            <a:r>
              <a:rPr lang="zh-CN" altLang="en-US" dirty="0" smtClean="0"/>
              <a:t>里，我的图像是</a:t>
            </a:r>
            <a:r>
              <a:rPr lang="en-US" altLang="zh-CN" dirty="0" smtClean="0"/>
              <a:t>1000x1000</a:t>
            </a:r>
            <a:r>
              <a:rPr lang="zh-CN" altLang="en-US" dirty="0" smtClean="0"/>
              <a:t>像素，而滤波器大小是</a:t>
            </a:r>
            <a:r>
              <a:rPr lang="en-US" altLang="zh-CN" dirty="0" smtClean="0"/>
              <a:t>10x10</a:t>
            </a:r>
            <a:r>
              <a:rPr lang="zh-CN" altLang="en-US" dirty="0" smtClean="0"/>
              <a:t>，假设滤波器没有重叠，也就是步长为</a:t>
            </a:r>
            <a:r>
              <a:rPr lang="en-US" altLang="zh-CN" dirty="0" smtClean="0"/>
              <a:t>10</a:t>
            </a:r>
            <a:r>
              <a:rPr lang="zh-CN" altLang="en-US" dirty="0" smtClean="0"/>
              <a:t>，这样隐层的神经元个数就是</a:t>
            </a:r>
            <a:r>
              <a:rPr lang="en-US" altLang="zh-CN" dirty="0" smtClean="0"/>
              <a:t>(1000x1000 )/ (10x10)=100x100</a:t>
            </a:r>
            <a:r>
              <a:rPr lang="zh-CN" altLang="en-US" dirty="0" smtClean="0"/>
              <a:t>个神经元了，</a:t>
            </a:r>
          </a:p>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18</a:t>
            </a:fld>
            <a:endParaRPr lang="zh-CN" altLang="en-US"/>
          </a:p>
        </p:txBody>
      </p:sp>
    </p:spTree>
    <p:extLst>
      <p:ext uri="{BB962C8B-B14F-4D97-AF65-F5344CB8AC3E}">
        <p14:creationId xmlns:p14="http://schemas.microsoft.com/office/powerpoint/2010/main" val="1211634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上面的讨论都没有考虑每个神经元的偏置部分。所以权值参数个数需要加</a:t>
            </a:r>
            <a:r>
              <a:rPr lang="en-US" altLang="zh-CN" dirty="0" smtClean="0"/>
              <a:t>1 </a:t>
            </a:r>
            <a:r>
              <a:rPr lang="zh-CN" altLang="en-US" dirty="0" smtClean="0"/>
              <a:t>。这个也是同一种滤波器（神经元）共享的。</a:t>
            </a:r>
          </a:p>
          <a:p>
            <a:endParaRPr lang="zh-CN" altLang="en-US" dirty="0"/>
          </a:p>
        </p:txBody>
      </p:sp>
      <p:sp>
        <p:nvSpPr>
          <p:cNvPr id="4" name="灯片编号占位符 3"/>
          <p:cNvSpPr>
            <a:spLocks noGrp="1"/>
          </p:cNvSpPr>
          <p:nvPr>
            <p:ph type="sldNum" sz="quarter" idx="10"/>
          </p:nvPr>
        </p:nvSpPr>
        <p:spPr/>
        <p:txBody>
          <a:bodyPr/>
          <a:lstStyle/>
          <a:p>
            <a:fld id="{7C4E7652-46AF-4259-BAE2-54978EA077CD}" type="slidenum">
              <a:rPr lang="en-US" altLang="zh-CN" smtClean="0"/>
              <a:t>20</a:t>
            </a:fld>
            <a:endParaRPr lang="zh-CN" altLang="en-US"/>
          </a:p>
        </p:txBody>
      </p:sp>
    </p:spTree>
    <p:extLst>
      <p:ext uri="{BB962C8B-B14F-4D97-AF65-F5344CB8AC3E}">
        <p14:creationId xmlns:p14="http://schemas.microsoft.com/office/powerpoint/2010/main" val="1890949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Shap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zh-CN"/>
          </a:p>
        </p:txBody>
      </p:sp>
      <p:sp>
        <p:nvSpPr>
          <p:cNvPr id="8" name="Shape 7"/>
          <p:cNvSpPr>
            <a:spLocks noGrp="1"/>
          </p:cNvSpPr>
          <p:nvPr>
            <p:ph type="ctrTitle"/>
          </p:nvPr>
        </p:nvSpPr>
        <p:spPr>
          <a:xfrm>
            <a:off x="540544" y="776288"/>
            <a:ext cx="8062912" cy="1470025"/>
          </a:xfrm>
        </p:spPr>
        <p:txBody>
          <a:bodyPr anchor="b"/>
          <a:lstStyle>
            <a:lvl1pPr algn="r" latinLnBrk="0">
              <a:defRPr lang="zh-CN" sz="4500"/>
            </a:lvl1pPr>
          </a:lstStyle>
          <a:p>
            <a:r>
              <a:rPr lang="zh-CN" altLang="en-US" smtClean="0"/>
              <a:t>单击此处编辑母版标题样式</a:t>
            </a:r>
            <a:endParaRPr lang="zh-CN"/>
          </a:p>
        </p:txBody>
      </p:sp>
      <p:sp>
        <p:nvSpPr>
          <p:cNvPr id="9" name="Shape 8"/>
          <p:cNvSpPr>
            <a:spLocks noGrp="1"/>
          </p:cNvSpPr>
          <p:nvPr>
            <p:ph type="subTitle" idx="1"/>
          </p:nvPr>
        </p:nvSpPr>
        <p:spPr>
          <a:xfrm>
            <a:off x="540544" y="2250280"/>
            <a:ext cx="8062912" cy="1752600"/>
          </a:xfrm>
        </p:spPr>
        <p:txBody>
          <a:bodyPr/>
          <a:lstStyle>
            <a:lvl1pPr marL="0" marR="36576" indent="0" algn="r" latinLnBrk="0">
              <a:spcBef>
                <a:spcPts val="0"/>
              </a:spcBef>
              <a:buNone/>
              <a:defRPr lang="zh-CN">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zh-CN"/>
          </a:p>
        </p:txBody>
      </p:sp>
      <p:sp>
        <p:nvSpPr>
          <p:cNvPr id="28" name="Shape 27"/>
          <p:cNvSpPr>
            <a:spLocks noGrp="1"/>
          </p:cNvSpPr>
          <p:nvPr>
            <p:ph type="dt" sz="half" idx="10"/>
          </p:nvPr>
        </p:nvSpPr>
        <p:spPr>
          <a:xfrm>
            <a:off x="1371600" y="6012656"/>
            <a:ext cx="5791200" cy="365125"/>
          </a:xfrm>
        </p:spPr>
        <p:txBody>
          <a:bodyPr tIns="0" bIns="0" anchor="t"/>
          <a:lstStyle>
            <a:lvl1pPr algn="r" latinLnBrk="0">
              <a:defRPr lang="zh-CN" sz="1000"/>
            </a:lvl1pPr>
          </a:lstStyle>
          <a:p>
            <a:pPr algn="r"/>
            <a:fld id="{A2E209FB-7A34-414B-812A-BCC5C4256F49}" type="datetime1">
              <a:pPr algn="r"/>
              <a:t>2014/1/11</a:t>
            </a:fld>
            <a:endParaRPr lang="zh-CN" sz="1000"/>
          </a:p>
        </p:txBody>
      </p:sp>
      <p:sp>
        <p:nvSpPr>
          <p:cNvPr id="17" name="Shape 16"/>
          <p:cNvSpPr>
            <a:spLocks noGrp="1"/>
          </p:cNvSpPr>
          <p:nvPr>
            <p:ph type="ftr" sz="quarter" idx="11"/>
          </p:nvPr>
        </p:nvSpPr>
        <p:spPr>
          <a:xfrm>
            <a:off x="1371600" y="5650704"/>
            <a:ext cx="5791200" cy="365125"/>
          </a:xfrm>
        </p:spPr>
        <p:txBody>
          <a:bodyPr tIns="0" bIns="0" anchor="b"/>
          <a:lstStyle>
            <a:lvl1pPr algn="r" latinLnBrk="0">
              <a:defRPr lang="zh-CN" sz="1100"/>
            </a:lvl1pPr>
          </a:lstStyle>
          <a:p>
            <a:pPr algn="r"/>
            <a:endParaRPr lang="zh-CN" sz="1100"/>
          </a:p>
        </p:txBody>
      </p:sp>
      <p:sp>
        <p:nvSpPr>
          <p:cNvPr id="29" name="Shape 28"/>
          <p:cNvSpPr>
            <a:spLocks noGrp="1"/>
          </p:cNvSpPr>
          <p:nvPr>
            <p:ph type="sldNum" sz="quarter" idx="12"/>
          </p:nvPr>
        </p:nvSpPr>
        <p:spPr>
          <a:xfrm>
            <a:off x="8392247" y="5752307"/>
            <a:ext cx="502920" cy="365125"/>
          </a:xfrm>
        </p:spPr>
        <p:txBody>
          <a:bodyPr anchor="ctr"/>
          <a:lstStyle>
            <a:lvl1pPr algn="ctr" latinLnBrk="0">
              <a:defRPr lang="zh-CN" sz="1300">
                <a:solidFill>
                  <a:srgbClr val="FFFFFF"/>
                </a:solidFill>
              </a:defRPr>
            </a:lvl1pPr>
          </a:lstStyle>
          <a:p>
            <a:pPr algn="ctr"/>
            <a:fld id="{49598980-D22C-4904-9F8F-3DB09B2ECD84}" type="slidenum">
              <a:rPr lang="en-US" altLang="zh-CN" sz="1300">
                <a:solidFill>
                  <a:srgbClr val="FFFFFF"/>
                </a:solidFill>
              </a:rPr>
              <a:pPr algn="ctr"/>
              <a:t>‹#›</a:t>
            </a:fld>
            <a:endParaRPr lang="zh-CN" sz="13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Shape 1"/>
          <p:cNvSpPr>
            <a:spLocks noGrp="1"/>
          </p:cNvSpPr>
          <p:nvPr>
            <p:ph type="title"/>
          </p:nvPr>
        </p:nvSpPr>
        <p:spPr>
          <a:xfrm>
            <a:off x="457200" y="267494"/>
            <a:ext cx="8229600" cy="1399032"/>
          </a:xfrm>
        </p:spPr>
        <p:txBody>
          <a:bodyPr/>
          <a:lstStyle/>
          <a:p>
            <a:r>
              <a:rPr lang="zh-CN" altLang="en-US" smtClean="0"/>
              <a:t>单击此处编辑母版标题样式</a:t>
            </a:r>
            <a:endParaRPr lang="zh-CN"/>
          </a:p>
        </p:txBody>
      </p:sp>
      <p:sp>
        <p:nvSpPr>
          <p:cNvPr id="3" name="Shape 2"/>
          <p:cNvSpPr>
            <a:spLocks noGrp="1"/>
          </p:cNvSpPr>
          <p:nvPr>
            <p:ph idx="1"/>
          </p:nvPr>
        </p:nvSpPr>
        <p:spPr>
          <a:xfrm>
            <a:off x="457200" y="1882808"/>
            <a:ext cx="8229600" cy="457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Shape 3"/>
          <p:cNvSpPr>
            <a:spLocks noGrp="1"/>
          </p:cNvSpPr>
          <p:nvPr>
            <p:ph type="dt" sz="half" idx="10"/>
          </p:nvPr>
        </p:nvSpPr>
        <p:spPr>
          <a:xfrm>
            <a:off x="4791456" y="6480048"/>
            <a:ext cx="2133600" cy="301752"/>
          </a:xfrm>
        </p:spPr>
        <p:txBody>
          <a:bodyPr/>
          <a:lstStyle/>
          <a:p>
            <a:fld id="{543322F5-8315-491F-87B4-2E3F0268E3B6}" type="datetime1">
              <a:pPr/>
              <a:t>2014/1/11</a:t>
            </a:fld>
            <a:endParaRPr lang="zh-CN"/>
          </a:p>
        </p:txBody>
      </p:sp>
      <p:sp>
        <p:nvSpPr>
          <p:cNvPr id="5" name="Shape 4"/>
          <p:cNvSpPr>
            <a:spLocks noGrp="1"/>
          </p:cNvSpPr>
          <p:nvPr>
            <p:ph type="ftr" sz="quarter" idx="11"/>
          </p:nvPr>
        </p:nvSpPr>
        <p:spPr>
          <a:xfrm>
            <a:off x="457200" y="6480969"/>
            <a:ext cx="4260056" cy="300831"/>
          </a:xfrm>
        </p:spPr>
        <p:txBody>
          <a:bodyPr/>
          <a:lstStyle/>
          <a:p>
            <a:endParaRPr lang="zh-CN"/>
          </a:p>
        </p:txBody>
      </p:sp>
      <p:sp>
        <p:nvSpPr>
          <p:cNvPr id="6" name="Shape 5"/>
          <p:cNvSpPr>
            <a:spLocks noGrp="1"/>
          </p:cNvSpPr>
          <p:nvPr>
            <p:ph type="sldNum" sz="quarter" idx="12"/>
          </p:nvPr>
        </p:nvSpPr>
        <p:spPr/>
        <p:txBody>
          <a:bodyPr/>
          <a:lstStyle/>
          <a:p>
            <a:fld id="{FEA1243F-3000-4347-94A4-FBDEAD3122CB}" type="slidenum">
              <a:pPr/>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Shap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zh-CN"/>
          </a:p>
        </p:txBody>
      </p:sp>
      <p:sp>
        <p:nvSpPr>
          <p:cNvPr id="9" name="Right Triangle 8"/>
          <p:cNvSpPr/>
          <p:nvPr/>
        </p:nvSpPr>
        <p:spPr>
          <a:xfrm flipV="1">
            <a:off x="7034" y="7034"/>
            <a:ext cx="9129932" cy="6836899"/>
          </a:xfrm>
          <a:prstGeom prst="rtTriangle">
            <a:avLst/>
          </a:prstGeom>
          <a:gradFill flip="none" rotWithShape="1">
            <a:gsLst>
              <a:gs pos="0">
                <a:schemeClr val="tx1">
                  <a:tint val="95000"/>
                  <a:satMod val="200000"/>
                  <a:alpha val="10000"/>
                </a:schemeClr>
              </a:gs>
              <a:gs pos="70000">
                <a:schemeClr val="tx1">
                  <a:tint val="80000"/>
                  <a:satMod val="200000"/>
                  <a:alpha val="8000"/>
                </a:schemeClr>
              </a:gs>
              <a:gs pos="100000">
                <a:schemeClr val="tx1">
                  <a:tint val="50000"/>
                  <a:satMod val="175000"/>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zh-CN"/>
          </a:p>
        </p:txBody>
      </p:sp>
      <p:sp>
        <p:nvSpPr>
          <p:cNvPr id="4" name="Shape 3"/>
          <p:cNvSpPr>
            <a:spLocks noGrp="1"/>
          </p:cNvSpPr>
          <p:nvPr>
            <p:ph type="dt" sz="half" idx="10"/>
          </p:nvPr>
        </p:nvSpPr>
        <p:spPr>
          <a:xfrm>
            <a:off x="6955632" y="6477000"/>
            <a:ext cx="2133600" cy="304800"/>
          </a:xfrm>
        </p:spPr>
        <p:txBody>
          <a:bodyPr/>
          <a:lstStyle/>
          <a:p>
            <a:fld id="{CAC850C8-E7C9-4F2C-A162-59CF68B1B13C}" type="datetime1">
              <a:pPr/>
              <a:t>2014/1/11</a:t>
            </a:fld>
            <a:endParaRPr lang="zh-CN"/>
          </a:p>
        </p:txBody>
      </p:sp>
      <p:sp>
        <p:nvSpPr>
          <p:cNvPr id="5" name="Shape 4"/>
          <p:cNvSpPr>
            <a:spLocks noGrp="1"/>
          </p:cNvSpPr>
          <p:nvPr>
            <p:ph type="ftr" sz="quarter" idx="11"/>
          </p:nvPr>
        </p:nvSpPr>
        <p:spPr>
          <a:xfrm>
            <a:off x="2619376" y="6480969"/>
            <a:ext cx="4260056" cy="300831"/>
          </a:xfrm>
        </p:spPr>
        <p:txBody>
          <a:bodyPr/>
          <a:lstStyle/>
          <a:p>
            <a:endParaRPr lang="zh-CN"/>
          </a:p>
        </p:txBody>
      </p:sp>
      <p:sp>
        <p:nvSpPr>
          <p:cNvPr id="6" name="Shape 5"/>
          <p:cNvSpPr>
            <a:spLocks noGrp="1"/>
          </p:cNvSpPr>
          <p:nvPr>
            <p:ph type="sldNum" sz="quarter" idx="12"/>
          </p:nvPr>
        </p:nvSpPr>
        <p:spPr>
          <a:xfrm>
            <a:off x="8451056" y="809624"/>
            <a:ext cx="502920" cy="300831"/>
          </a:xfrm>
        </p:spPr>
        <p:txBody>
          <a:bodyPr/>
          <a:lstStyle/>
          <a:p>
            <a:fld id="{FEA1243F-3000-4347-94A4-FBDEAD3122CB}" type="slidenum">
              <a:pPr/>
              <a:t>‹#›</a:t>
            </a:fld>
            <a:endParaRPr lang="zh-CN"/>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Shape 1"/>
          <p:cNvSpPr>
            <a:spLocks noGrp="1"/>
          </p:cNvSpPr>
          <p:nvPr>
            <p:ph type="title"/>
          </p:nvPr>
        </p:nvSpPr>
        <p:spPr>
          <a:xfrm>
            <a:off x="381000" y="271464"/>
            <a:ext cx="7239000" cy="1362075"/>
          </a:xfrm>
        </p:spPr>
        <p:txBody>
          <a:bodyPr anchor="ctr"/>
          <a:lstStyle>
            <a:lvl1pPr marL="0" algn="l" latinLnBrk="0">
              <a:buNone/>
              <a:defRPr lang="zh-CN" sz="3600" b="1" cap="none" baseline="0"/>
            </a:lvl1pPr>
          </a:lstStyle>
          <a:p>
            <a:r>
              <a:rPr lang="zh-CN" altLang="en-US" smtClean="0"/>
              <a:t>单击此处编辑母版标题样式</a:t>
            </a:r>
            <a:endParaRPr lang="zh-CN"/>
          </a:p>
        </p:txBody>
      </p:sp>
      <p:sp>
        <p:nvSpPr>
          <p:cNvPr id="3" name="Shape 2"/>
          <p:cNvSpPr>
            <a:spLocks noGrp="1"/>
          </p:cNvSpPr>
          <p:nvPr>
            <p:ph type="body" idx="1"/>
          </p:nvPr>
        </p:nvSpPr>
        <p:spPr>
          <a:xfrm>
            <a:off x="381000" y="1633536"/>
            <a:ext cx="3886200" cy="2286000"/>
          </a:xfrm>
        </p:spPr>
        <p:txBody>
          <a:bodyPr anchor="t"/>
          <a:lstStyle>
            <a:lvl1pPr marL="54864" indent="0" algn="l" latinLnBrk="0">
              <a:buNone/>
              <a:defRPr lang="zh-CN" sz="2000">
                <a:solidFill>
                  <a:schemeClr val="tx1">
                    <a:tint val="75000"/>
                  </a:schemeClr>
                </a:solidFill>
              </a:defRPr>
            </a:lvl1pPr>
            <a:lvl2pPr>
              <a:buNone/>
              <a:defRPr lang="zh-CN" sz="1800">
                <a:solidFill>
                  <a:schemeClr val="tx1">
                    <a:tint val="75000"/>
                  </a:schemeClr>
                </a:solidFill>
              </a:defRPr>
            </a:lvl2pPr>
            <a:lvl3pPr>
              <a:buNone/>
              <a:defRPr lang="zh-CN" sz="1600">
                <a:solidFill>
                  <a:schemeClr val="tx1">
                    <a:tint val="75000"/>
                  </a:schemeClr>
                </a:solidFill>
              </a:defRPr>
            </a:lvl3pPr>
            <a:lvl4pPr>
              <a:buNone/>
              <a:defRPr lang="zh-CN" sz="1400">
                <a:solidFill>
                  <a:schemeClr val="tx1">
                    <a:tint val="75000"/>
                  </a:schemeClr>
                </a:solidFill>
              </a:defRPr>
            </a:lvl4pPr>
            <a:lvl5pPr>
              <a:buNone/>
              <a:defRPr lang="zh-CN" sz="1400">
                <a:solidFill>
                  <a:schemeClr val="tx1">
                    <a:tint val="75000"/>
                  </a:schemeClr>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lvl1pPr marL="0" algn="l" latinLnBrk="0">
              <a:defRPr lang="zh-CN"/>
            </a:lvl1pPr>
          </a:lstStyle>
          <a:p>
            <a:r>
              <a:rPr lang="zh-CN" altLang="en-US" smtClean="0"/>
              <a:t>单击此处编辑母版标题样式</a:t>
            </a:r>
            <a:endParaRPr lang="zh-CN"/>
          </a:p>
        </p:txBody>
      </p:sp>
      <p:sp>
        <p:nvSpPr>
          <p:cNvPr id="3" name="Shape 2"/>
          <p:cNvSpPr>
            <a:spLocks noGrp="1"/>
          </p:cNvSpPr>
          <p:nvPr>
            <p:ph sz="half" idx="1"/>
          </p:nvPr>
        </p:nvSpPr>
        <p:spPr>
          <a:xfrm>
            <a:off x="457200" y="1722437"/>
            <a:ext cx="4038600" cy="4525963"/>
          </a:xfrm>
        </p:spPr>
        <p:txBody>
          <a:bodyPr/>
          <a:lstStyle>
            <a:lvl1pPr latinLnBrk="0">
              <a:defRPr lang="zh-CN" sz="2600"/>
            </a:lvl1pPr>
            <a:lvl2pPr>
              <a:defRPr lang="zh-CN" sz="2400"/>
            </a:lvl2pPr>
            <a:lvl3pPr>
              <a:defRPr lang="zh-CN" sz="2000"/>
            </a:lvl3pPr>
            <a:lvl4pPr>
              <a:defRPr lang="zh-CN" sz="1800"/>
            </a:lvl4pPr>
            <a:lvl5pPr>
              <a:defRPr lang="zh-CN"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Shape 3"/>
          <p:cNvSpPr>
            <a:spLocks noGrp="1"/>
          </p:cNvSpPr>
          <p:nvPr>
            <p:ph sz="half" idx="2"/>
          </p:nvPr>
        </p:nvSpPr>
        <p:spPr>
          <a:xfrm>
            <a:off x="4648200" y="1722437"/>
            <a:ext cx="4038600" cy="4525963"/>
          </a:xfrm>
        </p:spPr>
        <p:txBody>
          <a:bodyPr/>
          <a:lstStyle>
            <a:lvl1pPr latinLnBrk="0">
              <a:defRPr lang="zh-CN" sz="2600"/>
            </a:lvl1pPr>
            <a:lvl2pPr>
              <a:defRPr lang="zh-CN" sz="2400"/>
            </a:lvl2pPr>
            <a:lvl3pPr>
              <a:defRPr lang="zh-CN" sz="2000"/>
            </a:lvl3pPr>
            <a:lvl4pPr>
              <a:defRPr lang="zh-CN" sz="1800"/>
            </a:lvl4pPr>
            <a:lvl5pPr>
              <a:defRPr lang="zh-CN"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Shape 4"/>
          <p:cNvSpPr>
            <a:spLocks noGrp="1"/>
          </p:cNvSpPr>
          <p:nvPr>
            <p:ph type="dt" sz="half" idx="10"/>
          </p:nvPr>
        </p:nvSpPr>
        <p:spPr>
          <a:xfrm>
            <a:off x="4791456" y="6480969"/>
            <a:ext cx="2133600" cy="301752"/>
          </a:xfrm>
        </p:spPr>
        <p:txBody>
          <a:bodyPr/>
          <a:lstStyle/>
          <a:p>
            <a:fld id="{E2E9192D-7D89-47BF-B02C-29AE4CEF5323}" type="datetime1">
              <a:pPr/>
              <a:t>2014/1/11</a:t>
            </a:fld>
            <a:endParaRPr lang="zh-CN"/>
          </a:p>
        </p:txBody>
      </p:sp>
      <p:sp>
        <p:nvSpPr>
          <p:cNvPr id="6" name="Shape 5"/>
          <p:cNvSpPr>
            <a:spLocks noGrp="1"/>
          </p:cNvSpPr>
          <p:nvPr>
            <p:ph type="ftr" sz="quarter" idx="11"/>
          </p:nvPr>
        </p:nvSpPr>
        <p:spPr>
          <a:xfrm>
            <a:off x="457200" y="6480969"/>
            <a:ext cx="4260056" cy="301752"/>
          </a:xfrm>
        </p:spPr>
        <p:txBody>
          <a:bodyPr/>
          <a:lstStyle/>
          <a:p>
            <a:endParaRPr lang="zh-CN"/>
          </a:p>
        </p:txBody>
      </p:sp>
      <p:sp>
        <p:nvSpPr>
          <p:cNvPr id="7" name="Shape 6"/>
          <p:cNvSpPr>
            <a:spLocks noGrp="1"/>
          </p:cNvSpPr>
          <p:nvPr>
            <p:ph type="sldNum" sz="quarter" idx="12"/>
          </p:nvPr>
        </p:nvSpPr>
        <p:spPr>
          <a:xfrm>
            <a:off x="7589520" y="6480969"/>
            <a:ext cx="502920" cy="301752"/>
          </a:xfrm>
        </p:spPr>
        <p:txBody>
          <a:bodyPr/>
          <a:lstStyle/>
          <a:p>
            <a:fld id="{FEA1243F-3000-4347-94A4-FBDEAD3122CB}" type="slidenum">
              <a:pPr/>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关系">
    <p:spTree>
      <p:nvGrpSpPr>
        <p:cNvPr id="1" name=""/>
        <p:cNvGrpSpPr/>
        <p:nvPr/>
      </p:nvGrpSpPr>
      <p:grpSpPr>
        <a:xfrm>
          <a:off x="0" y="0"/>
          <a:ext cx="0" cy="0"/>
          <a:chOff x="0" y="0"/>
          <a:chExt cx="0" cy="0"/>
        </a:xfrm>
      </p:grpSpPr>
      <p:sp>
        <p:nvSpPr>
          <p:cNvPr id="2" name="Shape 1"/>
          <p:cNvSpPr>
            <a:spLocks noGrp="1"/>
          </p:cNvSpPr>
          <p:nvPr>
            <p:ph type="title" hasCustomPrompt="1"/>
          </p:nvPr>
        </p:nvSpPr>
        <p:spPr>
          <a:xfrm>
            <a:off x="54768" y="352044"/>
            <a:ext cx="1066800" cy="6153912"/>
          </a:xfrm>
        </p:spPr>
        <p:txBody>
          <a:bodyPr vert="vert270" anchor="b"/>
          <a:lstStyle>
            <a:lvl1pPr marL="0" algn="ctr" latinLnBrk="0">
              <a:defRPr lang="zh-CN" sz="3300" b="1">
                <a:ln w="6350">
                  <a:solidFill>
                    <a:schemeClr val="tx1"/>
                  </a:solidFill>
                </a:ln>
                <a:solidFill>
                  <a:schemeClr val="tx1"/>
                </a:solidFill>
              </a:defRPr>
            </a:lvl1pPr>
          </a:lstStyle>
          <a:p>
            <a:r>
              <a:rPr lang="zh-CN"/>
              <a:t>单击此处编辑母版标题样式</a:t>
            </a:r>
          </a:p>
        </p:txBody>
      </p:sp>
      <p:sp>
        <p:nvSpPr>
          <p:cNvPr id="3" name="Shape 2"/>
          <p:cNvSpPr>
            <a:spLocks noGrp="1"/>
          </p:cNvSpPr>
          <p:nvPr>
            <p:ph type="body" idx="1"/>
          </p:nvPr>
        </p:nvSpPr>
        <p:spPr>
          <a:xfrm>
            <a:off x="1171576" y="352044"/>
            <a:ext cx="502920" cy="3017520"/>
          </a:xfrm>
          <a:solidFill>
            <a:schemeClr val="bg1"/>
          </a:solidFill>
          <a:ln w="12700">
            <a:noFill/>
          </a:ln>
        </p:spPr>
        <p:txBody>
          <a:bodyPr vert="vert270" anchor="ctr"/>
          <a:lstStyle>
            <a:lvl1pPr algn="ctr" latinLnBrk="0">
              <a:buNone/>
              <a:defRPr lang="zh-CN" sz="1600" b="0">
                <a:solidFill>
                  <a:schemeClr val="tx1"/>
                </a:solidFill>
              </a:defRPr>
            </a:lvl1pPr>
            <a:lvl2pPr>
              <a:buNone/>
              <a:defRPr lang="zh-CN" sz="2000" b="1"/>
            </a:lvl2pPr>
            <a:lvl3pPr>
              <a:buNone/>
              <a:defRPr lang="zh-CN" sz="1800" b="1"/>
            </a:lvl3pPr>
            <a:lvl4pPr>
              <a:buNone/>
              <a:defRPr lang="zh-CN" sz="1600" b="1"/>
            </a:lvl4pPr>
            <a:lvl5pPr>
              <a:buNone/>
              <a:defRPr lang="zh-CN" sz="1600"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Shape 3"/>
          <p:cNvSpPr>
            <a:spLocks noGrp="1"/>
          </p:cNvSpPr>
          <p:nvPr>
            <p:ph type="body" sz="half" idx="2"/>
          </p:nvPr>
        </p:nvSpPr>
        <p:spPr>
          <a:xfrm>
            <a:off x="1171576" y="3488436"/>
            <a:ext cx="502920" cy="3017520"/>
          </a:xfrm>
          <a:solidFill>
            <a:schemeClr val="bg1"/>
          </a:solidFill>
          <a:ln w="12700">
            <a:noFill/>
          </a:ln>
        </p:spPr>
        <p:txBody>
          <a:bodyPr vert="vert270" anchor="ctr"/>
          <a:lstStyle>
            <a:lvl1pPr algn="ctr" latinLnBrk="0">
              <a:buNone/>
              <a:defRPr lang="zh-CN" sz="1600" b="0">
                <a:solidFill>
                  <a:schemeClr val="tx1"/>
                </a:solidFill>
              </a:defRPr>
            </a:lvl1pPr>
            <a:lvl2pPr>
              <a:buNone/>
              <a:defRPr lang="zh-CN" sz="2000" b="1"/>
            </a:lvl2pPr>
            <a:lvl3pPr>
              <a:buNone/>
              <a:defRPr lang="zh-CN" sz="1800" b="1"/>
            </a:lvl3pPr>
            <a:lvl4pPr>
              <a:buNone/>
              <a:defRPr lang="zh-CN" sz="1600" b="1"/>
            </a:lvl4pPr>
            <a:lvl5pPr>
              <a:buNone/>
              <a:defRPr lang="zh-CN" sz="1600"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Shape 4"/>
          <p:cNvSpPr>
            <a:spLocks noGrp="1"/>
          </p:cNvSpPr>
          <p:nvPr>
            <p:ph sz="quarter" idx="3"/>
          </p:nvPr>
        </p:nvSpPr>
        <p:spPr>
          <a:xfrm>
            <a:off x="1828800" y="352044"/>
            <a:ext cx="6858000" cy="3017520"/>
          </a:xfrm>
        </p:spPr>
        <p:txBody>
          <a:bodyPr/>
          <a:lstStyle>
            <a:lvl1pPr algn="l" latinLnBrk="0">
              <a:defRPr lang="zh-CN" sz="2400"/>
            </a:lvl1pPr>
            <a:lvl2pPr algn="l">
              <a:defRPr lang="zh-CN" sz="2000"/>
            </a:lvl2pPr>
            <a:lvl3pPr algn="l">
              <a:defRPr lang="zh-CN" sz="1800"/>
            </a:lvl3pPr>
            <a:lvl4pPr algn="l">
              <a:defRPr lang="zh-CN" sz="1600"/>
            </a:lvl4pPr>
            <a:lvl5pPr algn="l">
              <a:defRPr lang="zh-CN"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6" name="Shape 5"/>
          <p:cNvSpPr>
            <a:spLocks noGrp="1"/>
          </p:cNvSpPr>
          <p:nvPr>
            <p:ph sz="quarter" idx="4"/>
          </p:nvPr>
        </p:nvSpPr>
        <p:spPr>
          <a:xfrm>
            <a:off x="1828800" y="3488436"/>
            <a:ext cx="6858000" cy="3017520"/>
          </a:xfrm>
        </p:spPr>
        <p:txBody>
          <a:bodyPr/>
          <a:lstStyle>
            <a:lvl1pPr latinLnBrk="0">
              <a:defRPr lang="zh-CN" sz="2400"/>
            </a:lvl1pPr>
            <a:lvl2pPr>
              <a:defRPr lang="zh-CN" sz="2000"/>
            </a:lvl2pPr>
            <a:lvl3pPr>
              <a:defRPr lang="zh-CN" sz="1800"/>
            </a:lvl3pPr>
            <a:lvl4pPr>
              <a:defRPr lang="zh-CN" sz="1600"/>
            </a:lvl4pPr>
            <a:lvl5pPr>
              <a:defRPr lang="zh-CN"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7" name="Shape 6"/>
          <p:cNvSpPr>
            <a:spLocks noGrp="1"/>
          </p:cNvSpPr>
          <p:nvPr>
            <p:ph type="dt" sz="half" idx="10"/>
          </p:nvPr>
        </p:nvSpPr>
        <p:spPr>
          <a:xfrm>
            <a:off x="4791456" y="6480969"/>
            <a:ext cx="2130552" cy="301752"/>
          </a:xfrm>
        </p:spPr>
        <p:txBody>
          <a:bodyPr/>
          <a:lstStyle/>
          <a:p>
            <a:fld id="{4AEBA9AF-F1C1-4FDF-9348-FB02DE1BEFCE}" type="datetime1">
              <a:pPr/>
              <a:t>2014/1/11</a:t>
            </a:fld>
            <a:endParaRPr lang="zh-CN"/>
          </a:p>
        </p:txBody>
      </p:sp>
      <p:sp>
        <p:nvSpPr>
          <p:cNvPr id="8" name="Shape 7"/>
          <p:cNvSpPr>
            <a:spLocks noGrp="1"/>
          </p:cNvSpPr>
          <p:nvPr>
            <p:ph type="ftr" sz="quarter" idx="11"/>
          </p:nvPr>
        </p:nvSpPr>
        <p:spPr>
          <a:xfrm>
            <a:off x="457200" y="6480969"/>
            <a:ext cx="4261104" cy="301752"/>
          </a:xfrm>
        </p:spPr>
        <p:txBody>
          <a:bodyPr/>
          <a:lstStyle/>
          <a:p>
            <a:endParaRPr lang="zh-CN"/>
          </a:p>
        </p:txBody>
      </p:sp>
      <p:sp>
        <p:nvSpPr>
          <p:cNvPr id="9" name="Shape 8"/>
          <p:cNvSpPr>
            <a:spLocks noGrp="1"/>
          </p:cNvSpPr>
          <p:nvPr>
            <p:ph type="sldNum" sz="quarter" idx="12"/>
          </p:nvPr>
        </p:nvSpPr>
        <p:spPr>
          <a:xfrm>
            <a:off x="7589520" y="6483096"/>
            <a:ext cx="502920" cy="301752"/>
          </a:xfrm>
        </p:spPr>
        <p:txBody>
          <a:bodyPr/>
          <a:lstStyle>
            <a:lvl1pPr algn="ctr" latinLnBrk="0">
              <a:defRPr lang="zh-CN"/>
            </a:lvl1pPr>
          </a:lstStyle>
          <a:p>
            <a:pPr algn="ctr"/>
            <a:fld id="{FEA1243F-3000-4347-94A4-FBDEAD3122CB}" type="slidenum">
              <a:pPr algn="ctr"/>
              <a:t>‹#›</a:t>
            </a:fld>
            <a:endParaRPr lang="zh-CN"/>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Shape 1"/>
          <p:cNvSpPr>
            <a:spLocks noGrp="1"/>
          </p:cNvSpPr>
          <p:nvPr>
            <p:ph type="title"/>
          </p:nvPr>
        </p:nvSpPr>
        <p:spPr/>
        <p:txBody>
          <a:bodyPr/>
          <a:lstStyle>
            <a:lvl1pPr latinLnBrk="0">
              <a:defRPr lang="zh-CN" b="0"/>
            </a:lvl1pPr>
          </a:lstStyle>
          <a:p>
            <a:r>
              <a:rPr lang="zh-CN" altLang="en-US" smtClean="0"/>
              <a:t>单击此处编辑母版标题样式</a:t>
            </a:r>
            <a:endParaRPr lang="zh-CN"/>
          </a:p>
        </p:txBody>
      </p:sp>
      <p:sp>
        <p:nvSpPr>
          <p:cNvPr id="3" name="Shape 2"/>
          <p:cNvSpPr>
            <a:spLocks noGrp="1"/>
          </p:cNvSpPr>
          <p:nvPr>
            <p:ph type="dt" sz="half" idx="10"/>
          </p:nvPr>
        </p:nvSpPr>
        <p:spPr/>
        <p:txBody>
          <a:bodyPr/>
          <a:lstStyle/>
          <a:p>
            <a:fld id="{4909DCD6-8107-480F-9A5B-88D74ACC9ACE}" type="datetime1">
              <a:pPr/>
              <a:t>2014/1/11</a:t>
            </a:fld>
            <a:endParaRPr lang="zh-CN"/>
          </a:p>
        </p:txBody>
      </p:sp>
      <p:sp>
        <p:nvSpPr>
          <p:cNvPr id="4" name="Shape 3"/>
          <p:cNvSpPr>
            <a:spLocks noGrp="1"/>
          </p:cNvSpPr>
          <p:nvPr>
            <p:ph type="ftr" sz="quarter" idx="11"/>
          </p:nvPr>
        </p:nvSpPr>
        <p:spPr/>
        <p:txBody>
          <a:bodyPr/>
          <a:lstStyle/>
          <a:p>
            <a:endParaRPr lang="zh-CN"/>
          </a:p>
        </p:txBody>
      </p:sp>
      <p:sp>
        <p:nvSpPr>
          <p:cNvPr id="5" name="Shape 4"/>
          <p:cNvSpPr>
            <a:spLocks noGrp="1"/>
          </p:cNvSpPr>
          <p:nvPr>
            <p:ph type="sldNum" sz="quarter" idx="12"/>
          </p:nvPr>
        </p:nvSpPr>
        <p:spPr/>
        <p:txBody>
          <a:bodyPr/>
          <a:lstStyle/>
          <a:p>
            <a:fld id="{FEA1243F-3000-4347-94A4-FBDEAD3122CB}" type="slidenum">
              <a:pPr/>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hape 1"/>
          <p:cNvSpPr>
            <a:spLocks noGrp="1"/>
          </p:cNvSpPr>
          <p:nvPr>
            <p:ph type="dt" sz="half" idx="10"/>
          </p:nvPr>
        </p:nvSpPr>
        <p:spPr>
          <a:xfrm>
            <a:off x="4791456" y="6480969"/>
            <a:ext cx="2133600" cy="301752"/>
          </a:xfrm>
        </p:spPr>
        <p:txBody>
          <a:bodyPr/>
          <a:lstStyle/>
          <a:p>
            <a:fld id="{E3C3F34B-1E76-4A74-B05B-C7E9FDCE7086}" type="datetime1">
              <a:pPr/>
              <a:t>2014/1/11</a:t>
            </a:fld>
            <a:endParaRPr lang="zh-CN"/>
          </a:p>
        </p:txBody>
      </p:sp>
      <p:sp>
        <p:nvSpPr>
          <p:cNvPr id="3" name="Shape 2"/>
          <p:cNvSpPr>
            <a:spLocks noGrp="1"/>
          </p:cNvSpPr>
          <p:nvPr>
            <p:ph type="ftr" sz="quarter" idx="11"/>
          </p:nvPr>
        </p:nvSpPr>
        <p:spPr>
          <a:xfrm>
            <a:off x="457200" y="6481890"/>
            <a:ext cx="4260056" cy="300831"/>
          </a:xfrm>
        </p:spPr>
        <p:txBody>
          <a:bodyPr/>
          <a:lstStyle/>
          <a:p>
            <a:endParaRPr lang="zh-CN"/>
          </a:p>
        </p:txBody>
      </p:sp>
      <p:sp>
        <p:nvSpPr>
          <p:cNvPr id="4" name="Shape 3"/>
          <p:cNvSpPr>
            <a:spLocks noGrp="1"/>
          </p:cNvSpPr>
          <p:nvPr>
            <p:ph type="sldNum" sz="quarter" idx="12"/>
          </p:nvPr>
        </p:nvSpPr>
        <p:spPr>
          <a:xfrm>
            <a:off x="7589520" y="6480969"/>
            <a:ext cx="502920" cy="301752"/>
          </a:xfrm>
        </p:spPr>
        <p:txBody>
          <a:bodyPr/>
          <a:lstStyle/>
          <a:p>
            <a:fld id="{FEA1243F-3000-4347-94A4-FBDEAD3122CB}" type="slidenum">
              <a:pPr/>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Shape 1"/>
          <p:cNvSpPr>
            <a:spLocks noGrp="1"/>
          </p:cNvSpPr>
          <p:nvPr>
            <p:ph type="title"/>
          </p:nvPr>
        </p:nvSpPr>
        <p:spPr>
          <a:xfrm>
            <a:off x="219456" y="367664"/>
            <a:ext cx="914400" cy="5943600"/>
          </a:xfrm>
        </p:spPr>
        <p:txBody>
          <a:bodyPr vert="vert270" anchor="b"/>
          <a:lstStyle>
            <a:lvl1pPr marL="0" marR="18288" algn="r" latinLnBrk="0">
              <a:spcBef>
                <a:spcPts val="0"/>
              </a:spcBef>
              <a:buNone/>
              <a:defRPr lang="zh-CN" sz="2900" b="0" cap="all" baseline="0"/>
            </a:lvl1pPr>
          </a:lstStyle>
          <a:p>
            <a:r>
              <a:rPr lang="zh-CN" altLang="en-US" smtClean="0"/>
              <a:t>单击此处编辑母版标题样式</a:t>
            </a:r>
            <a:endParaRPr lang="zh-CN"/>
          </a:p>
        </p:txBody>
      </p:sp>
      <p:sp>
        <p:nvSpPr>
          <p:cNvPr id="3" name="Shape 2"/>
          <p:cNvSpPr>
            <a:spLocks noGrp="1"/>
          </p:cNvSpPr>
          <p:nvPr>
            <p:ph type="body" idx="1"/>
          </p:nvPr>
        </p:nvSpPr>
        <p:spPr>
          <a:xfrm>
            <a:off x="1135856" y="367664"/>
            <a:ext cx="2438400" cy="5943600"/>
          </a:xfrm>
        </p:spPr>
        <p:txBody>
          <a:bodyPr anchor="t"/>
          <a:lstStyle>
            <a:lvl1pPr marL="0" indent="0" latinLnBrk="0">
              <a:spcBef>
                <a:spcPts val="0"/>
              </a:spcBef>
              <a:buNone/>
              <a:defRPr lang="zh-CN" sz="1400"/>
            </a:lvl1pPr>
            <a:lvl2pPr>
              <a:buNone/>
              <a:defRPr lang="zh-CN" sz="1200"/>
            </a:lvl2pPr>
            <a:lvl3pPr>
              <a:buNone/>
              <a:defRPr lang="zh-CN" sz="1000"/>
            </a:lvl3pPr>
            <a:lvl4pPr>
              <a:buNone/>
              <a:defRPr lang="zh-CN" sz="900"/>
            </a:lvl4pPr>
            <a:lvl5pPr>
              <a:buNone/>
              <a:defRPr lang="zh-CN" sz="9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Shape 3"/>
          <p:cNvSpPr>
            <a:spLocks noGrp="1"/>
          </p:cNvSpPr>
          <p:nvPr>
            <p:ph sz="half" idx="2"/>
          </p:nvPr>
        </p:nvSpPr>
        <p:spPr>
          <a:xfrm>
            <a:off x="3651250" y="320040"/>
            <a:ext cx="5276088" cy="5989320"/>
          </a:xfrm>
        </p:spPr>
        <p:txBody>
          <a:bodyPr/>
          <a:lstStyle>
            <a:lvl1pPr latinLnBrk="0">
              <a:spcBef>
                <a:spcPts val="0"/>
              </a:spcBef>
              <a:defRPr lang="zh-CN" sz="3000"/>
            </a:lvl1pPr>
            <a:lvl2pPr>
              <a:defRPr lang="zh-CN" sz="2600"/>
            </a:lvl2pPr>
            <a:lvl3pPr>
              <a:defRPr lang="zh-CN" sz="2400"/>
            </a:lvl3pPr>
            <a:lvl4pPr>
              <a:defRPr lang="zh-CN" sz="2000"/>
            </a:lvl4pPr>
            <a:lvl5pPr>
              <a:defRPr lang="zh-CN" sz="20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Shape 4"/>
          <p:cNvSpPr>
            <a:spLocks noGrp="1"/>
          </p:cNvSpPr>
          <p:nvPr>
            <p:ph type="dt" sz="half" idx="10"/>
          </p:nvPr>
        </p:nvSpPr>
        <p:spPr>
          <a:xfrm>
            <a:off x="6278976" y="6556248"/>
            <a:ext cx="2133600" cy="301752"/>
          </a:xfrm>
        </p:spPr>
        <p:txBody>
          <a:bodyPr/>
          <a:lstStyle>
            <a:lvl1pPr latinLnBrk="0">
              <a:defRPr lang="zh-CN" sz="900"/>
            </a:lvl1pPr>
          </a:lstStyle>
          <a:p>
            <a:fld id="{935B0FF7-8660-4A38-9AF0-4D43C21C83DF}" type="datetime1">
              <a:pPr/>
              <a:t>2014/1/11</a:t>
            </a:fld>
            <a:endParaRPr lang="zh-CN" sz="900"/>
          </a:p>
        </p:txBody>
      </p:sp>
      <p:sp>
        <p:nvSpPr>
          <p:cNvPr id="6" name="Shape 5"/>
          <p:cNvSpPr>
            <a:spLocks noGrp="1"/>
          </p:cNvSpPr>
          <p:nvPr>
            <p:ph type="ftr" sz="quarter" idx="11"/>
          </p:nvPr>
        </p:nvSpPr>
        <p:spPr>
          <a:xfrm>
            <a:off x="1135856" y="6556248"/>
            <a:ext cx="5143120" cy="301752"/>
          </a:xfrm>
        </p:spPr>
        <p:txBody>
          <a:bodyPr/>
          <a:lstStyle>
            <a:lvl1pPr latinLnBrk="0">
              <a:defRPr lang="zh-CN" sz="900"/>
            </a:lvl1pPr>
          </a:lstStyle>
          <a:p>
            <a:endParaRPr lang="zh-CN" sz="900"/>
          </a:p>
        </p:txBody>
      </p:sp>
      <p:sp>
        <p:nvSpPr>
          <p:cNvPr id="7" name="Shape 6"/>
          <p:cNvSpPr>
            <a:spLocks noGrp="1"/>
          </p:cNvSpPr>
          <p:nvPr>
            <p:ph type="sldNum" sz="quarter" idx="12"/>
          </p:nvPr>
        </p:nvSpPr>
        <p:spPr>
          <a:xfrm>
            <a:off x="8410576" y="6556248"/>
            <a:ext cx="502920" cy="301752"/>
          </a:xfrm>
        </p:spPr>
        <p:txBody>
          <a:bodyPr/>
          <a:lstStyle>
            <a:lvl1pPr latinLnBrk="0">
              <a:defRPr lang="zh-CN" sz="900"/>
            </a:lvl1pPr>
          </a:lstStyle>
          <a:p>
            <a:fld id="{FEA1243F-3000-4347-94A4-FBDEAD3122CB}" type="slidenum">
              <a:rPr lang="en-US" altLang="zh-CN" sz="900"/>
              <a:pPr/>
              <a:t>‹#›</a:t>
            </a:fld>
            <a:endParaRPr lang="zh-CN" sz="90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Shape 1"/>
          <p:cNvSpPr>
            <a:spLocks noGrp="1"/>
          </p:cNvSpPr>
          <p:nvPr>
            <p:ph type="title"/>
          </p:nvPr>
        </p:nvSpPr>
        <p:spPr>
          <a:xfrm>
            <a:off x="219456" y="207168"/>
            <a:ext cx="914400" cy="6400800"/>
          </a:xfrm>
        </p:spPr>
        <p:txBody>
          <a:bodyPr vert="vert270" anchor="b"/>
          <a:lstStyle>
            <a:lvl1pPr marL="0" algn="l" latinLnBrk="0">
              <a:buNone/>
              <a:defRPr lang="zh-CN" sz="3000" b="0" cap="all" baseline="0"/>
            </a:lvl1pPr>
          </a:lstStyle>
          <a:p>
            <a:r>
              <a:rPr lang="zh-CN" altLang="en-US" smtClean="0"/>
              <a:t>单击此处编辑母版标题样式</a:t>
            </a:r>
            <a:endParaRPr lang="zh-CN"/>
          </a:p>
        </p:txBody>
      </p:sp>
      <p:sp>
        <p:nvSpPr>
          <p:cNvPr id="3" name="Shape 2"/>
          <p:cNvSpPr>
            <a:spLocks noGrp="1"/>
          </p:cNvSpPr>
          <p:nvPr>
            <p:ph type="pic" idx="1"/>
          </p:nvPr>
        </p:nvSpPr>
        <p:spPr>
          <a:xfrm>
            <a:off x="1135856" y="381000"/>
            <a:ext cx="7315200" cy="5486400"/>
          </a:xfrm>
          <a:solidFill>
            <a:schemeClr val="bg2">
              <a:shade val="50000"/>
            </a:schemeClr>
          </a:solidFill>
        </p:spPr>
        <p:txBody>
          <a:bodyPr/>
          <a:lstStyle>
            <a:lvl1pPr latinLnBrk="0">
              <a:buNone/>
              <a:defRPr lang="zh-CN" sz="3200"/>
            </a:lvl1pPr>
          </a:lstStyle>
          <a:p>
            <a:r>
              <a:rPr lang="zh-CN" altLang="en-US" smtClean="0"/>
              <a:t>单击图标添加图片</a:t>
            </a:r>
            <a:endParaRPr lang="zh-CN"/>
          </a:p>
        </p:txBody>
      </p:sp>
      <p:sp>
        <p:nvSpPr>
          <p:cNvPr id="4" name="Shape 3"/>
          <p:cNvSpPr>
            <a:spLocks noGrp="1"/>
          </p:cNvSpPr>
          <p:nvPr>
            <p:ph type="body" sz="half" idx="2"/>
          </p:nvPr>
        </p:nvSpPr>
        <p:spPr>
          <a:xfrm>
            <a:off x="1135856" y="5867400"/>
            <a:ext cx="7324344" cy="685800"/>
          </a:xfrm>
          <a:solidFill>
            <a:schemeClr val="accent1">
              <a:alpha val="15000"/>
            </a:schemeClr>
          </a:solidFill>
          <a:ln>
            <a:solidFill>
              <a:schemeClr val="accent1"/>
            </a:solidFill>
            <a:miter lim="800000"/>
          </a:ln>
        </p:spPr>
        <p:txBody>
          <a:bodyPr/>
          <a:lstStyle>
            <a:lvl1pPr marL="0" indent="0" latinLnBrk="0">
              <a:spcBef>
                <a:spcPts val="0"/>
              </a:spcBef>
              <a:buNone/>
              <a:defRPr lang="zh-CN" sz="1400"/>
            </a:lvl1pPr>
            <a:lvl2pPr>
              <a:defRPr lang="zh-CN" sz="1200"/>
            </a:lvl2pPr>
            <a:lvl3pPr>
              <a:defRPr lang="zh-CN" sz="1000"/>
            </a:lvl3pPr>
            <a:lvl4pPr>
              <a:defRPr lang="zh-CN" sz="900"/>
            </a:lvl4pPr>
            <a:lvl5pPr>
              <a:defRPr lang="zh-CN" sz="9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Shape 4"/>
          <p:cNvSpPr>
            <a:spLocks noGrp="1"/>
          </p:cNvSpPr>
          <p:nvPr>
            <p:ph type="dt" sz="half" idx="10"/>
          </p:nvPr>
        </p:nvSpPr>
        <p:spPr>
          <a:xfrm>
            <a:off x="6108192" y="6556248"/>
            <a:ext cx="2103120" cy="301752"/>
          </a:xfrm>
        </p:spPr>
        <p:txBody>
          <a:bodyPr/>
          <a:lstStyle>
            <a:lvl1pPr latinLnBrk="0">
              <a:defRPr lang="zh-CN" sz="900"/>
            </a:lvl1pPr>
          </a:lstStyle>
          <a:p>
            <a:fld id="{2116474E-A1D6-4691-A6B1-81478C4043AF}" type="datetime1">
              <a:pPr/>
              <a:t>2014/1/11</a:t>
            </a:fld>
            <a:endParaRPr lang="zh-CN" sz="900"/>
          </a:p>
        </p:txBody>
      </p:sp>
      <p:sp>
        <p:nvSpPr>
          <p:cNvPr id="6" name="Shape 5"/>
          <p:cNvSpPr>
            <a:spLocks noGrp="1"/>
          </p:cNvSpPr>
          <p:nvPr>
            <p:ph type="ftr" sz="quarter" idx="11"/>
          </p:nvPr>
        </p:nvSpPr>
        <p:spPr>
          <a:xfrm>
            <a:off x="1170432" y="6557169"/>
            <a:ext cx="4948072" cy="301752"/>
          </a:xfrm>
        </p:spPr>
        <p:txBody>
          <a:bodyPr/>
          <a:lstStyle>
            <a:lvl1pPr latinLnBrk="0">
              <a:defRPr lang="zh-CN" sz="900"/>
            </a:lvl1pPr>
          </a:lstStyle>
          <a:p>
            <a:endParaRPr lang="zh-CN" sz="900"/>
          </a:p>
        </p:txBody>
      </p:sp>
      <p:sp>
        <p:nvSpPr>
          <p:cNvPr id="7" name="Shape 6"/>
          <p:cNvSpPr>
            <a:spLocks noGrp="1"/>
          </p:cNvSpPr>
          <p:nvPr>
            <p:ph type="sldNum" sz="quarter" idx="12"/>
          </p:nvPr>
        </p:nvSpPr>
        <p:spPr>
          <a:xfrm>
            <a:off x="8217192" y="6556248"/>
            <a:ext cx="365760" cy="301752"/>
          </a:xfrm>
        </p:spPr>
        <p:txBody>
          <a:bodyPr/>
          <a:lstStyle>
            <a:lvl1pPr algn="ctr" latinLnBrk="0">
              <a:defRPr lang="zh-CN" sz="900"/>
            </a:lvl1pPr>
          </a:lstStyle>
          <a:p>
            <a:pPr algn="ctr"/>
            <a:fld id="{FEA1243F-3000-4347-94A4-FBDEAD3122CB}" type="slidenum">
              <a:rPr lang="en-US" altLang="zh-CN" sz="900"/>
              <a:pPr algn="ctr"/>
              <a:t>‹#›</a:t>
            </a:fld>
            <a:endParaRPr lang="zh-CN" sz="90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ight Triangle 6"/>
          <p:cNvSpPr/>
          <p:nvPr/>
        </p:nvSpPr>
        <p:spPr>
          <a:xfrm>
            <a:off x="7034" y="14068"/>
            <a:ext cx="9129932" cy="6836899"/>
          </a:xfrm>
          <a:prstGeom prst="rtTriangle">
            <a:avLst/>
          </a:prstGeom>
          <a:gradFill flip="none" rotWithShape="1">
            <a:gsLst>
              <a:gs pos="0">
                <a:schemeClr val="tx1">
                  <a:tint val="95000"/>
                  <a:satMod val="200000"/>
                  <a:alpha val="10000"/>
                </a:schemeClr>
              </a:gs>
              <a:gs pos="70000">
                <a:schemeClr val="tx1">
                  <a:tint val="80000"/>
                  <a:satMod val="200000"/>
                  <a:alpha val="8000"/>
                </a:schemeClr>
              </a:gs>
              <a:gs pos="100000">
                <a:schemeClr val="tx1">
                  <a:tint val="50000"/>
                  <a:satMod val="175000"/>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zh-CN"/>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Rectangle 21"/>
          <p:cNvSpPr>
            <a:spLocks noGrp="1"/>
          </p:cNvSpPr>
          <p:nvPr>
            <p:ph type="title"/>
          </p:nvPr>
        </p:nvSpPr>
        <p:spPr>
          <a:xfrm>
            <a:off x="457200" y="267494"/>
            <a:ext cx="8229600" cy="1399032"/>
          </a:xfrm>
          <a:prstGeom prst="rect">
            <a:avLst/>
          </a:prstGeom>
        </p:spPr>
        <p:txBody>
          <a:bodyPr vert="horz" anchor="ctr">
            <a:normAutofit/>
          </a:bodyPr>
          <a:lstStyle/>
          <a:p>
            <a:r>
              <a:rPr lang="zh-CN"/>
              <a:t>单击此处编辑母版标题样式</a:t>
            </a:r>
          </a:p>
        </p:txBody>
      </p:sp>
      <p:sp>
        <p:nvSpPr>
          <p:cNvPr id="13" name="Rectangle 12"/>
          <p:cNvSpPr>
            <a:spLocks noGrp="1"/>
          </p:cNvSpPr>
          <p:nvPr>
            <p:ph type="body" idx="1"/>
          </p:nvPr>
        </p:nvSpPr>
        <p:spPr>
          <a:xfrm>
            <a:off x="457200" y="1882808"/>
            <a:ext cx="8229600" cy="4572000"/>
          </a:xfrm>
          <a:prstGeom prst="rect">
            <a:avLst/>
          </a:prstGeom>
        </p:spPr>
        <p:txBody>
          <a:bodyPr vert="horz" anchor="t">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14" name="Rectangle 13"/>
          <p:cNvSpPr>
            <a:spLocks noGrp="1"/>
          </p:cNvSpPr>
          <p:nvPr>
            <p:ph type="dt" sz="half" idx="2"/>
          </p:nvPr>
        </p:nvSpPr>
        <p:spPr>
          <a:xfrm>
            <a:off x="4791456" y="6480969"/>
            <a:ext cx="2133600" cy="301752"/>
          </a:xfrm>
          <a:prstGeom prst="rect">
            <a:avLst/>
          </a:prstGeom>
        </p:spPr>
        <p:txBody>
          <a:bodyPr vert="horz" anchor="b"/>
          <a:lstStyle>
            <a:lvl1pPr algn="l" latinLnBrk="0">
              <a:defRPr lang="zh-CN" sz="1000" b="0">
                <a:solidFill>
                  <a:schemeClr val="tx1"/>
                </a:solidFill>
              </a:defRPr>
            </a:lvl1pPr>
          </a:lstStyle>
          <a:p>
            <a:fld id="{64072A0B-F28E-4A8A-BF94-4A452569ADAF}" type="datetime1">
              <a:pPr/>
              <a:t>2014/1/11</a:t>
            </a:fld>
            <a:endParaRPr lang="zh-CN" sz="1000" b="0">
              <a:solidFill>
                <a:schemeClr val="tx1"/>
              </a:solidFill>
            </a:endParaRPr>
          </a:p>
        </p:txBody>
      </p:sp>
      <p:sp>
        <p:nvSpPr>
          <p:cNvPr id="3" name="Rectangle 2"/>
          <p:cNvSpPr>
            <a:spLocks noGrp="1"/>
          </p:cNvSpPr>
          <p:nvPr>
            <p:ph type="ftr" sz="quarter" idx="3"/>
          </p:nvPr>
        </p:nvSpPr>
        <p:spPr>
          <a:xfrm>
            <a:off x="457200" y="6481890"/>
            <a:ext cx="4260056" cy="300831"/>
          </a:xfrm>
          <a:prstGeom prst="rect">
            <a:avLst/>
          </a:prstGeom>
        </p:spPr>
        <p:txBody>
          <a:bodyPr vert="horz" anchor="b"/>
          <a:lstStyle>
            <a:lvl1pPr algn="r" latinLnBrk="0">
              <a:defRPr lang="zh-CN" sz="1000">
                <a:solidFill>
                  <a:schemeClr val="tx1"/>
                </a:solidFill>
              </a:defRPr>
            </a:lvl1pPr>
          </a:lstStyle>
          <a:p>
            <a:pPr algn="r"/>
            <a:endParaRPr lang="zh-CN" sz="1000">
              <a:solidFill>
                <a:schemeClr val="tx1"/>
              </a:solidFill>
            </a:endParaRPr>
          </a:p>
        </p:txBody>
      </p:sp>
      <p:sp>
        <p:nvSpPr>
          <p:cNvPr id="23" name="Rectangle 22"/>
          <p:cNvSpPr>
            <a:spLocks noGrp="1"/>
          </p:cNvSpPr>
          <p:nvPr>
            <p:ph type="sldNum" sz="quarter" idx="4"/>
          </p:nvPr>
        </p:nvSpPr>
        <p:spPr>
          <a:xfrm>
            <a:off x="7589520" y="6480969"/>
            <a:ext cx="502920" cy="301752"/>
          </a:xfrm>
          <a:prstGeom prst="rect">
            <a:avLst/>
          </a:prstGeom>
        </p:spPr>
        <p:txBody>
          <a:bodyPr vert="horz" anchor="b"/>
          <a:lstStyle>
            <a:lvl1pPr algn="ctr" latinLnBrk="0">
              <a:defRPr lang="zh-CN" sz="1200">
                <a:solidFill>
                  <a:schemeClr val="tx1"/>
                </a:solidFill>
              </a:defRPr>
            </a:lvl1pPr>
          </a:lstStyle>
          <a:p>
            <a:pPr algn="ctr"/>
            <a:fld id="{49598980-D22C-4904-9F8F-3DB09B2ECD84}" type="slidenum">
              <a:rPr lang="en-US" altLang="zh-CN" sz="1200">
                <a:solidFill>
                  <a:schemeClr val="tx1"/>
                </a:solidFill>
              </a:rPr>
              <a:pPr algn="ctr"/>
              <a:t>‹#›</a:t>
            </a:fld>
            <a:endParaRPr lang="zh-CN" sz="1200">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marL="484632" algn="l" rtl="0" eaLnBrk="1" latinLnBrk="0" hangingPunct="1">
        <a:spcBef>
          <a:spcPct val="0"/>
        </a:spcBef>
        <a:buNone/>
        <a:defRPr lang="zh-CN"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lang="zh-CN"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lang="zh-CN"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lang="zh-CN"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lang="zh-CN"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lang="zh-CN"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lang="zh-CN"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lang="zh-CN"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lang="zh-CN"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lang="zh-CN" sz="1600" kern="1200">
          <a:solidFill>
            <a:schemeClr val="tx1"/>
          </a:solidFill>
          <a:latin typeface="+mn-lt"/>
          <a:ea typeface="+mn-ea"/>
          <a:cs typeface="+mn-cs"/>
        </a:defRPr>
      </a:lvl9pPr>
    </p:bodyStyle>
    <p:otherStyle>
      <a:lvl1pPr marL="0" algn="l" rtl="0" eaLnBrk="1" latinLnBrk="0" hangingPunct="1">
        <a:defRPr lang="zh-CN" kern="1200">
          <a:solidFill>
            <a:schemeClr val="tx1"/>
          </a:solidFill>
          <a:latin typeface="+mn-lt"/>
          <a:ea typeface="+mn-ea"/>
          <a:cs typeface="+mn-cs"/>
        </a:defRPr>
      </a:lvl1pPr>
      <a:lvl2pPr marL="457200" algn="l" rtl="0" eaLnBrk="1" hangingPunct="1">
        <a:defRPr lang="zh-CN" kern="1200">
          <a:solidFill>
            <a:schemeClr val="tx1"/>
          </a:solidFill>
          <a:latin typeface="+mn-lt"/>
          <a:ea typeface="+mn-ea"/>
          <a:cs typeface="+mn-cs"/>
        </a:defRPr>
      </a:lvl2pPr>
      <a:lvl3pPr marL="914400" algn="l" rtl="0" eaLnBrk="1" hangingPunct="1">
        <a:defRPr lang="zh-CN" kern="1200">
          <a:solidFill>
            <a:schemeClr val="tx1"/>
          </a:solidFill>
          <a:latin typeface="+mn-lt"/>
          <a:ea typeface="+mn-ea"/>
          <a:cs typeface="+mn-cs"/>
        </a:defRPr>
      </a:lvl3pPr>
      <a:lvl4pPr marL="1371600" algn="l" rtl="0" eaLnBrk="1" hangingPunct="1">
        <a:defRPr lang="zh-CN" kern="1200">
          <a:solidFill>
            <a:schemeClr val="tx1"/>
          </a:solidFill>
          <a:latin typeface="+mn-lt"/>
          <a:ea typeface="+mn-ea"/>
          <a:cs typeface="+mn-cs"/>
        </a:defRPr>
      </a:lvl4pPr>
      <a:lvl5pPr marL="1828800" algn="l" rtl="0" eaLnBrk="1" hangingPunct="1">
        <a:defRPr lang="zh-CN" kern="1200">
          <a:solidFill>
            <a:schemeClr val="tx1"/>
          </a:solidFill>
          <a:latin typeface="+mn-lt"/>
          <a:ea typeface="+mn-ea"/>
          <a:cs typeface="+mn-cs"/>
        </a:defRPr>
      </a:lvl5pPr>
      <a:lvl6pPr marL="2286000" algn="l" rtl="0" eaLnBrk="1" hangingPunct="1">
        <a:defRPr lang="zh-CN" kern="1200">
          <a:solidFill>
            <a:schemeClr val="tx1"/>
          </a:solidFill>
          <a:latin typeface="+mn-lt"/>
          <a:ea typeface="+mn-ea"/>
          <a:cs typeface="+mn-cs"/>
        </a:defRPr>
      </a:lvl6pPr>
      <a:lvl7pPr marL="2743200" algn="l" rtl="0" eaLnBrk="1" hangingPunct="1">
        <a:defRPr lang="zh-CN" kern="1200">
          <a:solidFill>
            <a:schemeClr val="tx1"/>
          </a:solidFill>
          <a:latin typeface="+mn-lt"/>
          <a:ea typeface="+mn-ea"/>
          <a:cs typeface="+mn-cs"/>
        </a:defRPr>
      </a:lvl7pPr>
      <a:lvl8pPr marL="3200400" algn="l" rtl="0" eaLnBrk="1" hangingPunct="1">
        <a:defRPr lang="zh-CN" kern="1200">
          <a:solidFill>
            <a:schemeClr val="tx1"/>
          </a:solidFill>
          <a:latin typeface="+mn-lt"/>
          <a:ea typeface="+mn-ea"/>
          <a:cs typeface="+mn-cs"/>
        </a:defRPr>
      </a:lvl8pPr>
      <a:lvl9pPr marL="3657600" algn="l" rtl="0" eaLnBrk="1" hangingPunct="1">
        <a:defRPr lang="zh-CN"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customXml" Target="../ink/ink2.xml"/><Relationship Id="rId4" Type="http://schemas.openxmlformats.org/officeDocument/2006/relationships/image" Target="../media/image20.emf"/></Relationships>
</file>

<file path=ppt/slides/_rels/slide3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customXml" Target="../ink/ink4.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customXml" Target="../ink/ink5.xml"/></Relationships>
</file>

<file path=ppt/slides/_rels/slide3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customXml" Target="../ink/ink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jpg"/><Relationship Id="rId7"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jpg"/></Relationships>
</file>

<file path=ppt/slides/_rels/slide5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9.png"/><Relationship Id="rId4" Type="http://schemas.openxmlformats.org/officeDocument/2006/relationships/image" Target="../media/image48.jpg"/></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46.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16.gif"/><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541338" y="776288"/>
            <a:ext cx="8061325" cy="1470025"/>
          </a:xfrm>
        </p:spPr>
        <p:txBody>
          <a:bodyPr/>
          <a:lstStyle/>
          <a:p>
            <a:r>
              <a:rPr lang="en-US" altLang="zh-CN" dirty="0" smtClean="0"/>
              <a:t>CNN</a:t>
            </a:r>
            <a:r>
              <a:rPr lang="zh-CN" altLang="en-US" dirty="0"/>
              <a:t>（深度卷积网络</a:t>
            </a:r>
            <a:r>
              <a:rPr lang="zh-CN" altLang="en-US" dirty="0" smtClean="0"/>
              <a:t>）</a:t>
            </a:r>
            <a:endParaRPr lang="zh-CN" dirty="0"/>
          </a:p>
        </p:txBody>
      </p:sp>
      <p:sp>
        <p:nvSpPr>
          <p:cNvPr id="3" name="Rectangle 2"/>
          <p:cNvSpPr>
            <a:spLocks noGrp="1"/>
          </p:cNvSpPr>
          <p:nvPr>
            <p:ph type="subTitle" idx="1"/>
          </p:nvPr>
        </p:nvSpPr>
        <p:spPr>
          <a:xfrm>
            <a:off x="541338" y="2249488"/>
            <a:ext cx="8061325" cy="1752600"/>
          </a:xfrm>
        </p:spPr>
        <p:txBody>
          <a:bodyPr/>
          <a:lstStyle/>
          <a:p>
            <a:r>
              <a:rPr lang="en-US" altLang="zh-CN" dirty="0" smtClean="0"/>
              <a:t>KAIYU XUE</a:t>
            </a:r>
            <a:endParaRPr 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2712" y="1425730"/>
            <a:ext cx="4392488" cy="3539430"/>
          </a:xfrm>
          <a:prstGeom prst="rect">
            <a:avLst/>
          </a:prstGeom>
        </p:spPr>
        <p:txBody>
          <a:bodyPr wrap="square">
            <a:spAutoFit/>
          </a:bodyPr>
          <a:lstStyle/>
          <a:p>
            <a:r>
              <a:rPr lang="en-US" altLang="zh-CN" sz="3200" dirty="0" smtClean="0"/>
              <a:t>1</a:t>
            </a:r>
            <a:r>
              <a:rPr lang="zh-CN" altLang="en-US" sz="3200" dirty="0" smtClean="0"/>
              <a:t>、如，</a:t>
            </a:r>
            <a:r>
              <a:rPr lang="en-US" altLang="zh-CN" sz="3200" dirty="0" smtClean="0"/>
              <a:t>1000x1000</a:t>
            </a:r>
            <a:r>
              <a:rPr lang="zh-CN" altLang="en-US" sz="3200" dirty="0" smtClean="0"/>
              <a:t>像素的图像，有</a:t>
            </a:r>
            <a:r>
              <a:rPr lang="en-US" altLang="zh-CN" sz="3200" dirty="0" smtClean="0"/>
              <a:t>1</a:t>
            </a:r>
            <a:r>
              <a:rPr lang="zh-CN" altLang="en-US" sz="3200" dirty="0" smtClean="0"/>
              <a:t>百万个隐层神经元（特征值），全连接：</a:t>
            </a:r>
            <a:r>
              <a:rPr lang="en-US" altLang="zh-CN" sz="3200" dirty="0" smtClean="0"/>
              <a:t>1000x1000x1000000=10^12</a:t>
            </a:r>
            <a:r>
              <a:rPr lang="zh-CN" altLang="en-US" sz="3200" dirty="0" smtClean="0"/>
              <a:t>个连接，也就是</a:t>
            </a:r>
            <a:r>
              <a:rPr lang="en-US" altLang="zh-CN" sz="3200" dirty="0" smtClean="0"/>
              <a:t>10^12</a:t>
            </a:r>
            <a:r>
              <a:rPr lang="zh-CN" altLang="en-US" sz="3200" dirty="0" smtClean="0"/>
              <a:t>个权值参数。</a:t>
            </a:r>
            <a:endParaRPr lang="zh-CN" altLang="en-US" sz="3200" dirty="0"/>
          </a:p>
        </p:txBody>
      </p:sp>
      <p:pic>
        <p:nvPicPr>
          <p:cNvPr id="7" name="图片 6"/>
          <p:cNvPicPr>
            <a:picLocks noChangeAspect="1"/>
          </p:cNvPicPr>
          <p:nvPr/>
        </p:nvPicPr>
        <p:blipFill>
          <a:blip r:embed="rId3"/>
          <a:stretch>
            <a:fillRect/>
          </a:stretch>
        </p:blipFill>
        <p:spPr>
          <a:xfrm>
            <a:off x="4932040" y="2132856"/>
            <a:ext cx="3999337" cy="2808312"/>
          </a:xfrm>
          <a:prstGeom prst="rect">
            <a:avLst/>
          </a:prstGeom>
        </p:spPr>
      </p:pic>
    </p:spTree>
    <p:extLst>
      <p:ext uri="{BB962C8B-B14F-4D97-AF65-F5344CB8AC3E}">
        <p14:creationId xmlns:p14="http://schemas.microsoft.com/office/powerpoint/2010/main" val="10412171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124744"/>
            <a:ext cx="2930610" cy="369332"/>
          </a:xfrm>
          <a:prstGeom prst="rect">
            <a:avLst/>
          </a:prstGeom>
        </p:spPr>
        <p:txBody>
          <a:bodyPr wrap="none">
            <a:spAutoFit/>
          </a:bodyPr>
          <a:lstStyle/>
          <a:p>
            <a:r>
              <a:rPr lang="en-US" altLang="zh-CN" dirty="0" smtClean="0"/>
              <a:t>1.</a:t>
            </a:r>
            <a:r>
              <a:rPr lang="zh-CN" altLang="en-US" dirty="0" smtClean="0"/>
              <a:t>图像</a:t>
            </a:r>
            <a:r>
              <a:rPr lang="zh-CN" altLang="en-US" dirty="0"/>
              <a:t>的空间联系是局部的</a:t>
            </a:r>
          </a:p>
        </p:txBody>
      </p:sp>
      <p:sp>
        <p:nvSpPr>
          <p:cNvPr id="3" name="矩形 2"/>
          <p:cNvSpPr/>
          <p:nvPr/>
        </p:nvSpPr>
        <p:spPr>
          <a:xfrm>
            <a:off x="732720" y="1628800"/>
            <a:ext cx="5206875" cy="369332"/>
          </a:xfrm>
          <a:prstGeom prst="rect">
            <a:avLst/>
          </a:prstGeom>
        </p:spPr>
        <p:txBody>
          <a:bodyPr wrap="none">
            <a:spAutoFit/>
          </a:bodyPr>
          <a:lstStyle/>
          <a:p>
            <a:r>
              <a:rPr lang="en-US" altLang="zh-CN" dirty="0" smtClean="0"/>
              <a:t>2</a:t>
            </a:r>
            <a:r>
              <a:rPr lang="en-US" altLang="zh-CN" dirty="0"/>
              <a:t>.</a:t>
            </a:r>
            <a:r>
              <a:rPr lang="zh-CN" altLang="en-US" dirty="0" smtClean="0"/>
              <a:t>因此，每</a:t>
            </a:r>
            <a:r>
              <a:rPr lang="zh-CN" altLang="en-US" dirty="0"/>
              <a:t>一个神经元都不需要对全局图像做感受</a:t>
            </a:r>
          </a:p>
        </p:txBody>
      </p:sp>
      <p:sp>
        <p:nvSpPr>
          <p:cNvPr id="5" name="矩形 4"/>
          <p:cNvSpPr/>
          <p:nvPr/>
        </p:nvSpPr>
        <p:spPr>
          <a:xfrm>
            <a:off x="715616" y="2132856"/>
            <a:ext cx="4572000" cy="923330"/>
          </a:xfrm>
          <a:prstGeom prst="rect">
            <a:avLst/>
          </a:prstGeom>
        </p:spPr>
        <p:txBody>
          <a:bodyPr>
            <a:spAutoFit/>
          </a:bodyPr>
          <a:lstStyle/>
          <a:p>
            <a:r>
              <a:rPr lang="en-US" altLang="zh-CN" dirty="0" smtClean="0"/>
              <a:t>3.</a:t>
            </a:r>
            <a:r>
              <a:rPr lang="zh-CN" altLang="en-US" dirty="0" smtClean="0"/>
              <a:t>只</a:t>
            </a:r>
            <a:r>
              <a:rPr lang="zh-CN" altLang="en-US" dirty="0"/>
              <a:t>感受局部的图像区域，然后在更高层，将这些感受不同局部的神经元综合起来就可以得到全局的信息了。</a:t>
            </a:r>
          </a:p>
        </p:txBody>
      </p:sp>
      <p:sp>
        <p:nvSpPr>
          <p:cNvPr id="6" name="矩形 5"/>
          <p:cNvSpPr/>
          <p:nvPr/>
        </p:nvSpPr>
        <p:spPr>
          <a:xfrm>
            <a:off x="2339752" y="3861048"/>
            <a:ext cx="4572000" cy="2062103"/>
          </a:xfrm>
          <a:prstGeom prst="rect">
            <a:avLst/>
          </a:prstGeom>
        </p:spPr>
        <p:txBody>
          <a:bodyPr>
            <a:spAutoFit/>
          </a:bodyPr>
          <a:lstStyle/>
          <a:p>
            <a:r>
              <a:rPr lang="zh-CN" altLang="en-US" sz="3200" dirty="0">
                <a:solidFill>
                  <a:schemeClr val="accent2">
                    <a:lumMod val="60000"/>
                    <a:lumOff val="40000"/>
                  </a:schemeClr>
                </a:solidFill>
              </a:rPr>
              <a:t>这样，我们就可以减少连接的数目，也就是减少神经网络需要训练的权值参数的个数了。</a:t>
            </a:r>
          </a:p>
        </p:txBody>
      </p:sp>
    </p:spTree>
    <p:extLst>
      <p:ext uri="{BB962C8B-B14F-4D97-AF65-F5344CB8AC3E}">
        <p14:creationId xmlns:p14="http://schemas.microsoft.com/office/powerpoint/2010/main" val="2940650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1052736"/>
            <a:ext cx="4572000" cy="4031873"/>
          </a:xfrm>
          <a:prstGeom prst="rect">
            <a:avLst/>
          </a:prstGeom>
        </p:spPr>
        <p:txBody>
          <a:bodyPr>
            <a:spAutoFit/>
          </a:bodyPr>
          <a:lstStyle/>
          <a:p>
            <a:r>
              <a:rPr lang="en-US" altLang="zh-CN" sz="3200" dirty="0"/>
              <a:t>2</a:t>
            </a:r>
            <a:r>
              <a:rPr lang="zh-CN" altLang="en-US" sz="3200" dirty="0" smtClean="0"/>
              <a:t>、如，局部</a:t>
            </a:r>
            <a:r>
              <a:rPr lang="zh-CN" altLang="en-US" sz="3200" dirty="0"/>
              <a:t>感受野是</a:t>
            </a:r>
            <a:r>
              <a:rPr lang="en-US" altLang="zh-CN" sz="3200" dirty="0"/>
              <a:t>10x10</a:t>
            </a:r>
            <a:r>
              <a:rPr lang="zh-CN" altLang="en-US" sz="3200" dirty="0"/>
              <a:t>，隐层每个感受野只需要和这</a:t>
            </a:r>
            <a:r>
              <a:rPr lang="en-US" altLang="zh-CN" sz="3200" dirty="0"/>
              <a:t>10x10</a:t>
            </a:r>
            <a:r>
              <a:rPr lang="zh-CN" altLang="en-US" sz="3200" dirty="0"/>
              <a:t>的局部图像相连接，所以</a:t>
            </a:r>
            <a:r>
              <a:rPr lang="en-US" altLang="zh-CN" sz="3200" dirty="0"/>
              <a:t>1</a:t>
            </a:r>
            <a:r>
              <a:rPr lang="zh-CN" altLang="en-US" sz="3200" dirty="0"/>
              <a:t>百万个隐层神经元就只有一亿个连接，即</a:t>
            </a:r>
            <a:r>
              <a:rPr lang="en-US" altLang="zh-CN" sz="3200" dirty="0"/>
              <a:t>10^8</a:t>
            </a:r>
            <a:r>
              <a:rPr lang="zh-CN" altLang="en-US" sz="3200" dirty="0"/>
              <a:t>个</a:t>
            </a:r>
            <a:r>
              <a:rPr lang="zh-CN" altLang="en-US" sz="3200" dirty="0" smtClean="0"/>
              <a:t>参数（</a:t>
            </a:r>
            <a:r>
              <a:rPr lang="en-US" altLang="zh-CN" sz="3200" dirty="0" smtClean="0"/>
              <a:t>10X10X1000000=10^8)</a:t>
            </a:r>
            <a:endParaRPr lang="zh-CN" altLang="en-US" sz="3200" dirty="0"/>
          </a:p>
        </p:txBody>
      </p:sp>
      <p:pic>
        <p:nvPicPr>
          <p:cNvPr id="5" name="图片 4"/>
          <p:cNvPicPr>
            <a:picLocks noChangeAspect="1"/>
          </p:cNvPicPr>
          <p:nvPr/>
        </p:nvPicPr>
        <p:blipFill>
          <a:blip r:embed="rId2"/>
          <a:stretch>
            <a:fillRect/>
          </a:stretch>
        </p:blipFill>
        <p:spPr>
          <a:xfrm>
            <a:off x="5076056" y="2132856"/>
            <a:ext cx="3960440" cy="3132473"/>
          </a:xfrm>
          <a:prstGeom prst="rect">
            <a:avLst/>
          </a:prstGeom>
        </p:spPr>
      </p:pic>
      <p:sp>
        <p:nvSpPr>
          <p:cNvPr id="6" name="文本框 5"/>
          <p:cNvSpPr txBox="1"/>
          <p:nvPr/>
        </p:nvSpPr>
        <p:spPr>
          <a:xfrm>
            <a:off x="971600" y="5157192"/>
            <a:ext cx="3384376" cy="523220"/>
          </a:xfrm>
          <a:prstGeom prst="rect">
            <a:avLst/>
          </a:prstGeom>
          <a:noFill/>
        </p:spPr>
        <p:txBody>
          <a:bodyPr wrap="square" rtlCol="0">
            <a:spAutoFit/>
          </a:bodyPr>
          <a:lstStyle/>
          <a:p>
            <a:r>
              <a:rPr lang="zh-CN" altLang="en-US" sz="2800" b="1" dirty="0" smtClean="0">
                <a:solidFill>
                  <a:schemeClr val="accent2">
                    <a:lumMod val="60000"/>
                    <a:lumOff val="40000"/>
                  </a:schemeClr>
                </a:solidFill>
              </a:rPr>
              <a:t>少了</a:t>
            </a:r>
            <a:r>
              <a:rPr lang="en-US" altLang="zh-CN" sz="2800" b="1" dirty="0" smtClean="0">
                <a:solidFill>
                  <a:schemeClr val="accent2">
                    <a:lumMod val="60000"/>
                    <a:lumOff val="40000"/>
                  </a:schemeClr>
                </a:solidFill>
              </a:rPr>
              <a:t>4</a:t>
            </a:r>
            <a:r>
              <a:rPr lang="zh-CN" altLang="en-US" sz="2800" b="1" dirty="0" smtClean="0">
                <a:solidFill>
                  <a:schemeClr val="accent2">
                    <a:lumMod val="60000"/>
                    <a:lumOff val="40000"/>
                  </a:schemeClr>
                </a:solidFill>
              </a:rPr>
              <a:t>个</a:t>
            </a:r>
            <a:r>
              <a:rPr lang="en-US" altLang="zh-CN" sz="2800" b="1" dirty="0" smtClean="0">
                <a:solidFill>
                  <a:schemeClr val="accent2">
                    <a:lumMod val="60000"/>
                    <a:lumOff val="40000"/>
                  </a:schemeClr>
                </a:solidFill>
              </a:rPr>
              <a:t>0</a:t>
            </a:r>
            <a:r>
              <a:rPr lang="zh-CN" altLang="en-US" sz="2800" b="1" dirty="0" smtClean="0">
                <a:solidFill>
                  <a:schemeClr val="accent2">
                    <a:lumMod val="60000"/>
                    <a:lumOff val="40000"/>
                  </a:schemeClr>
                </a:solidFill>
              </a:rPr>
              <a:t>（数量级）</a:t>
            </a:r>
            <a:endParaRPr lang="zh-CN" altLang="en-US" sz="2800" b="1" dirty="0">
              <a:solidFill>
                <a:schemeClr val="accent2">
                  <a:lumMod val="60000"/>
                  <a:lumOff val="40000"/>
                </a:schemeClr>
              </a:solidFill>
            </a:endParaRPr>
          </a:p>
        </p:txBody>
      </p:sp>
    </p:spTree>
    <p:extLst>
      <p:ext uri="{BB962C8B-B14F-4D97-AF65-F5344CB8AC3E}">
        <p14:creationId xmlns:p14="http://schemas.microsoft.com/office/powerpoint/2010/main" val="4265133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1925" y="759763"/>
            <a:ext cx="4896544" cy="4154984"/>
          </a:xfrm>
          <a:prstGeom prst="rect">
            <a:avLst/>
          </a:prstGeom>
        </p:spPr>
        <p:txBody>
          <a:bodyPr wrap="square">
            <a:spAutoFit/>
          </a:bodyPr>
          <a:lstStyle/>
          <a:p>
            <a:r>
              <a:rPr lang="en-US" altLang="zh-CN" sz="3200" dirty="0" smtClean="0"/>
              <a:t>3</a:t>
            </a:r>
            <a:r>
              <a:rPr lang="zh-CN" altLang="en-US" sz="3200" dirty="0" smtClean="0"/>
              <a:t>、每一个神经元存在</a:t>
            </a:r>
            <a:r>
              <a:rPr lang="en-US" altLang="zh-CN" sz="3200" dirty="0" smtClean="0"/>
              <a:t>10x10=100</a:t>
            </a:r>
            <a:r>
              <a:rPr lang="zh-CN" altLang="en-US" sz="3200" dirty="0" smtClean="0"/>
              <a:t>个连接权值参数。那</a:t>
            </a:r>
            <a:r>
              <a:rPr lang="zh-CN" altLang="en-US" sz="3200" dirty="0" smtClean="0">
                <a:solidFill>
                  <a:schemeClr val="accent2">
                    <a:lumMod val="60000"/>
                    <a:lumOff val="40000"/>
                  </a:schemeClr>
                </a:solidFill>
              </a:rPr>
              <a:t>如果我们每个神经元这</a:t>
            </a:r>
            <a:r>
              <a:rPr lang="en-US" altLang="zh-CN" sz="3200" dirty="0" smtClean="0">
                <a:solidFill>
                  <a:schemeClr val="accent2">
                    <a:lumMod val="60000"/>
                    <a:lumOff val="40000"/>
                  </a:schemeClr>
                </a:solidFill>
              </a:rPr>
              <a:t>100</a:t>
            </a:r>
            <a:r>
              <a:rPr lang="zh-CN" altLang="en-US" sz="3200" dirty="0" smtClean="0">
                <a:solidFill>
                  <a:schemeClr val="accent2">
                    <a:lumMod val="60000"/>
                    <a:lumOff val="40000"/>
                  </a:schemeClr>
                </a:solidFill>
              </a:rPr>
              <a:t>个参数是相同</a:t>
            </a:r>
            <a:r>
              <a:rPr lang="zh-CN" altLang="en-US" sz="3200" dirty="0" smtClean="0"/>
              <a:t>的呢？也就是说每个神经元用的是同一个卷积核去卷积图像。</a:t>
            </a:r>
            <a:endParaRPr lang="en-US" altLang="zh-CN" sz="3200" dirty="0" smtClean="0"/>
          </a:p>
          <a:p>
            <a:r>
              <a:rPr lang="zh-CN" altLang="en-US" sz="4000" dirty="0" smtClean="0"/>
              <a:t>只需：</a:t>
            </a:r>
            <a:r>
              <a:rPr lang="en-US" altLang="zh-CN" sz="4000" dirty="0" smtClean="0"/>
              <a:t>100</a:t>
            </a:r>
            <a:r>
              <a:rPr lang="zh-CN" altLang="en-US" sz="4000" dirty="0" smtClean="0"/>
              <a:t>个参数</a:t>
            </a:r>
            <a:endParaRPr lang="en-US" altLang="zh-CN" sz="4000" dirty="0"/>
          </a:p>
          <a:p>
            <a:r>
              <a:rPr lang="en-US" altLang="zh-CN" sz="3200" dirty="0" smtClean="0"/>
              <a:t>---</a:t>
            </a:r>
            <a:r>
              <a:rPr lang="zh-CN" altLang="en-US" sz="3200" dirty="0" smtClean="0"/>
              <a:t>（权值共享）</a:t>
            </a:r>
            <a:endParaRPr lang="zh-CN" altLang="en-US" sz="3200" dirty="0"/>
          </a:p>
        </p:txBody>
      </p:sp>
      <p:sp>
        <p:nvSpPr>
          <p:cNvPr id="6" name="文本框 5"/>
          <p:cNvSpPr txBox="1"/>
          <p:nvPr/>
        </p:nvSpPr>
        <p:spPr>
          <a:xfrm>
            <a:off x="5436096" y="4653136"/>
            <a:ext cx="2736304" cy="1077218"/>
          </a:xfrm>
          <a:prstGeom prst="rect">
            <a:avLst/>
          </a:prstGeom>
          <a:noFill/>
        </p:spPr>
        <p:txBody>
          <a:bodyPr wrap="square" rtlCol="0">
            <a:spAutoFit/>
          </a:bodyPr>
          <a:lstStyle/>
          <a:p>
            <a:r>
              <a:rPr lang="zh-CN" altLang="en-US" sz="3200" dirty="0" smtClean="0"/>
              <a:t>问：这样的后果是什么呢？</a:t>
            </a:r>
            <a:endParaRPr lang="zh-CN" altLang="en-US" sz="3200" dirty="0"/>
          </a:p>
        </p:txBody>
      </p:sp>
      <p:sp>
        <p:nvSpPr>
          <p:cNvPr id="7" name="矩形 6"/>
          <p:cNvSpPr/>
          <p:nvPr/>
        </p:nvSpPr>
        <p:spPr>
          <a:xfrm>
            <a:off x="5436097" y="5730354"/>
            <a:ext cx="3096344" cy="1077218"/>
          </a:xfrm>
          <a:prstGeom prst="rect">
            <a:avLst/>
          </a:prstGeom>
        </p:spPr>
        <p:txBody>
          <a:bodyPr wrap="square">
            <a:spAutoFit/>
          </a:bodyPr>
          <a:lstStyle/>
          <a:p>
            <a:r>
              <a:rPr lang="zh-CN" altLang="en-US" sz="3200" b="1" dirty="0" smtClean="0">
                <a:solidFill>
                  <a:schemeClr val="accent2">
                    <a:lumMod val="60000"/>
                    <a:lumOff val="40000"/>
                  </a:schemeClr>
                </a:solidFill>
              </a:rPr>
              <a:t>答：这样只提取了一种特征</a:t>
            </a:r>
            <a:endParaRPr lang="zh-CN" altLang="en-US" sz="3200" b="1" dirty="0">
              <a:solidFill>
                <a:schemeClr val="accent2">
                  <a:lumMod val="60000"/>
                  <a:lumOff val="40000"/>
                </a:schemeClr>
              </a:solidFill>
            </a:endParaRPr>
          </a:p>
        </p:txBody>
      </p:sp>
      <p:pic>
        <p:nvPicPr>
          <p:cNvPr id="8" name="图片 7"/>
          <p:cNvPicPr>
            <a:picLocks noChangeAspect="1"/>
          </p:cNvPicPr>
          <p:nvPr/>
        </p:nvPicPr>
        <p:blipFill>
          <a:blip r:embed="rId3"/>
          <a:stretch>
            <a:fillRect/>
          </a:stretch>
        </p:blipFill>
        <p:spPr>
          <a:xfrm>
            <a:off x="5267885" y="1628799"/>
            <a:ext cx="3624595" cy="2904323"/>
          </a:xfrm>
          <a:prstGeom prst="rect">
            <a:avLst/>
          </a:prstGeom>
        </p:spPr>
      </p:pic>
    </p:spTree>
    <p:extLst>
      <p:ext uri="{BB962C8B-B14F-4D97-AF65-F5344CB8AC3E}">
        <p14:creationId xmlns:p14="http://schemas.microsoft.com/office/powerpoint/2010/main" val="4279162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788024" y="1988840"/>
            <a:ext cx="3627434" cy="2908044"/>
          </a:xfrm>
          <a:prstGeom prst="rect">
            <a:avLst/>
          </a:prstGeom>
        </p:spPr>
      </p:pic>
      <p:sp>
        <p:nvSpPr>
          <p:cNvPr id="7" name="文本框 6"/>
          <p:cNvSpPr txBox="1"/>
          <p:nvPr/>
        </p:nvSpPr>
        <p:spPr>
          <a:xfrm>
            <a:off x="1187624" y="2328643"/>
            <a:ext cx="2664296" cy="2554545"/>
          </a:xfrm>
          <a:prstGeom prst="rect">
            <a:avLst/>
          </a:prstGeom>
          <a:noFill/>
        </p:spPr>
        <p:txBody>
          <a:bodyPr wrap="square" rtlCol="0">
            <a:spAutoFit/>
          </a:bodyPr>
          <a:lstStyle/>
          <a:p>
            <a:r>
              <a:rPr lang="zh-CN" altLang="en-US" sz="3200" dirty="0" smtClean="0"/>
              <a:t>我们定义由同一种滤波器卷积得到的向量组合，为</a:t>
            </a:r>
            <a:r>
              <a:rPr lang="en-US" altLang="zh-CN" sz="3200" dirty="0"/>
              <a:t>F</a:t>
            </a:r>
            <a:r>
              <a:rPr lang="en-US" altLang="zh-CN" sz="3200" dirty="0" smtClean="0"/>
              <a:t>eature Map</a:t>
            </a:r>
            <a:r>
              <a:rPr lang="zh-CN" altLang="en-US" sz="3200" dirty="0" smtClean="0"/>
              <a:t>。</a:t>
            </a:r>
            <a:endParaRPr lang="zh-CN" altLang="en-US" sz="3200" dirty="0"/>
          </a:p>
        </p:txBody>
      </p:sp>
    </p:spTree>
    <p:extLst>
      <p:ext uri="{BB962C8B-B14F-4D97-AF65-F5344CB8AC3E}">
        <p14:creationId xmlns:p14="http://schemas.microsoft.com/office/powerpoint/2010/main" val="1861023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1560" y="908720"/>
            <a:ext cx="4572000" cy="2554545"/>
          </a:xfrm>
          <a:prstGeom prst="rect">
            <a:avLst/>
          </a:prstGeom>
        </p:spPr>
        <p:txBody>
          <a:bodyPr>
            <a:spAutoFit/>
          </a:bodyPr>
          <a:lstStyle/>
          <a:p>
            <a:r>
              <a:rPr lang="zh-CN" altLang="en-US" sz="3200" dirty="0"/>
              <a:t>假如一种滤波器，也就是一种卷积</a:t>
            </a:r>
            <a:r>
              <a:rPr lang="zh-CN" altLang="en-US" sz="3200" dirty="0" smtClean="0"/>
              <a:t>核就是</a:t>
            </a:r>
            <a:r>
              <a:rPr lang="zh-CN" altLang="en-US" sz="3200" dirty="0"/>
              <a:t>提出图像的一种</a:t>
            </a:r>
            <a:r>
              <a:rPr lang="zh-CN" altLang="en-US" sz="3200" dirty="0" smtClean="0"/>
              <a:t>特征</a:t>
            </a:r>
            <a:r>
              <a:rPr lang="zh-CN" altLang="en-US" sz="3200" dirty="0"/>
              <a:t>，</a:t>
            </a:r>
            <a:r>
              <a:rPr lang="zh-CN" altLang="en-US" sz="3200" dirty="0" smtClean="0"/>
              <a:t>那么我们如需要</a:t>
            </a:r>
            <a:r>
              <a:rPr lang="zh-CN" altLang="en-US" sz="3200" dirty="0"/>
              <a:t>提取不同的</a:t>
            </a:r>
            <a:r>
              <a:rPr lang="zh-CN" altLang="en-US" sz="3200" dirty="0" smtClean="0"/>
              <a:t>特征</a:t>
            </a:r>
            <a:r>
              <a:rPr lang="zh-CN" altLang="en-US" sz="3200" dirty="0"/>
              <a:t>。</a:t>
            </a:r>
          </a:p>
        </p:txBody>
      </p:sp>
      <p:sp>
        <p:nvSpPr>
          <p:cNvPr id="7" name="文本框 6"/>
          <p:cNvSpPr txBox="1"/>
          <p:nvPr/>
        </p:nvSpPr>
        <p:spPr>
          <a:xfrm>
            <a:off x="611560" y="4077072"/>
            <a:ext cx="3096344" cy="584775"/>
          </a:xfrm>
          <a:prstGeom prst="rect">
            <a:avLst/>
          </a:prstGeom>
          <a:noFill/>
        </p:spPr>
        <p:txBody>
          <a:bodyPr wrap="square" rtlCol="0">
            <a:spAutoFit/>
          </a:bodyPr>
          <a:lstStyle/>
          <a:p>
            <a:r>
              <a:rPr lang="zh-CN" altLang="en-US" sz="3200" dirty="0" smtClean="0"/>
              <a:t>问：怎么办？</a:t>
            </a:r>
            <a:endParaRPr lang="zh-CN" altLang="en-US" sz="3200" dirty="0"/>
          </a:p>
        </p:txBody>
      </p:sp>
      <p:sp>
        <p:nvSpPr>
          <p:cNvPr id="8" name="矩形 7"/>
          <p:cNvSpPr/>
          <p:nvPr/>
        </p:nvSpPr>
        <p:spPr>
          <a:xfrm>
            <a:off x="611560" y="4567768"/>
            <a:ext cx="4288353" cy="584775"/>
          </a:xfrm>
          <a:prstGeom prst="rect">
            <a:avLst/>
          </a:prstGeom>
        </p:spPr>
        <p:txBody>
          <a:bodyPr wrap="none">
            <a:spAutoFit/>
          </a:bodyPr>
          <a:lstStyle/>
          <a:p>
            <a:r>
              <a:rPr lang="zh-CN" altLang="en-US" sz="3200" dirty="0" smtClean="0">
                <a:solidFill>
                  <a:schemeClr val="accent2">
                    <a:lumMod val="60000"/>
                    <a:lumOff val="40000"/>
                  </a:schemeClr>
                </a:solidFill>
              </a:rPr>
              <a:t>答：加多几种滤波器。</a:t>
            </a:r>
            <a:endParaRPr lang="zh-CN" altLang="en-US" sz="3200" dirty="0">
              <a:solidFill>
                <a:schemeClr val="accent2">
                  <a:lumMod val="60000"/>
                  <a:lumOff val="40000"/>
                </a:schemeClr>
              </a:solidFill>
            </a:endParaRPr>
          </a:p>
        </p:txBody>
      </p:sp>
    </p:spTree>
    <p:extLst>
      <p:ext uri="{BB962C8B-B14F-4D97-AF65-F5344CB8AC3E}">
        <p14:creationId xmlns:p14="http://schemas.microsoft.com/office/powerpoint/2010/main" val="1769870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452113"/>
            <a:ext cx="5976664" cy="2554545"/>
          </a:xfrm>
          <a:prstGeom prst="rect">
            <a:avLst/>
          </a:prstGeom>
        </p:spPr>
        <p:txBody>
          <a:bodyPr wrap="square">
            <a:spAutoFit/>
          </a:bodyPr>
          <a:lstStyle/>
          <a:p>
            <a:r>
              <a:rPr lang="zh-CN" altLang="en-US" sz="3200" dirty="0" smtClean="0"/>
              <a:t>所以假设我们加到</a:t>
            </a:r>
            <a:r>
              <a:rPr lang="en-US" altLang="zh-CN" sz="3200" dirty="0" smtClean="0"/>
              <a:t>100</a:t>
            </a:r>
            <a:r>
              <a:rPr lang="zh-CN" altLang="en-US" sz="3200" dirty="0" smtClean="0"/>
              <a:t>种滤波器，每种滤波器的参数不一样，表示它提出输入图像的不同特征。所以</a:t>
            </a:r>
            <a:r>
              <a:rPr lang="en-US" altLang="zh-CN" sz="3200" dirty="0" smtClean="0"/>
              <a:t>100</a:t>
            </a:r>
            <a:r>
              <a:rPr lang="zh-CN" altLang="en-US" sz="3200" dirty="0" smtClean="0"/>
              <a:t>种卷积核就有</a:t>
            </a:r>
            <a:r>
              <a:rPr lang="en-US" altLang="zh-CN" sz="3200" dirty="0" smtClean="0"/>
              <a:t>100</a:t>
            </a:r>
            <a:r>
              <a:rPr lang="zh-CN" altLang="en-US" sz="3200" dirty="0" smtClean="0"/>
              <a:t>个</a:t>
            </a:r>
            <a:r>
              <a:rPr lang="en-US" altLang="zh-CN" sz="3200" dirty="0" smtClean="0"/>
              <a:t>Feature Map</a:t>
            </a:r>
            <a:r>
              <a:rPr lang="zh-CN" altLang="en-US" sz="3200" dirty="0" smtClean="0"/>
              <a:t>。</a:t>
            </a:r>
            <a:endParaRPr lang="zh-CN" altLang="en-US" sz="3200" dirty="0"/>
          </a:p>
        </p:txBody>
      </p:sp>
      <p:sp>
        <p:nvSpPr>
          <p:cNvPr id="5" name="文本框 4"/>
          <p:cNvSpPr txBox="1"/>
          <p:nvPr/>
        </p:nvSpPr>
        <p:spPr>
          <a:xfrm>
            <a:off x="179512" y="4529697"/>
            <a:ext cx="4320480" cy="369332"/>
          </a:xfrm>
          <a:prstGeom prst="rect">
            <a:avLst/>
          </a:prstGeom>
          <a:noFill/>
        </p:spPr>
        <p:txBody>
          <a:bodyPr wrap="square" rtlCol="0">
            <a:spAutoFit/>
          </a:bodyPr>
          <a:lstStyle/>
          <a:p>
            <a:r>
              <a:rPr lang="zh-CN" altLang="en-US" dirty="0" smtClean="0"/>
              <a:t>问：这时我们这一层有多少个参数了？</a:t>
            </a:r>
            <a:endParaRPr lang="zh-CN" altLang="en-US" dirty="0"/>
          </a:p>
        </p:txBody>
      </p:sp>
      <p:sp>
        <p:nvSpPr>
          <p:cNvPr id="6" name="矩形 5"/>
          <p:cNvSpPr/>
          <p:nvPr/>
        </p:nvSpPr>
        <p:spPr>
          <a:xfrm>
            <a:off x="180680" y="5157192"/>
            <a:ext cx="4572000" cy="1477328"/>
          </a:xfrm>
          <a:prstGeom prst="rect">
            <a:avLst/>
          </a:prstGeom>
        </p:spPr>
        <p:txBody>
          <a:bodyPr>
            <a:spAutoFit/>
          </a:bodyPr>
          <a:lstStyle/>
          <a:p>
            <a:r>
              <a:rPr lang="zh-CN" altLang="en-US" dirty="0" smtClean="0">
                <a:solidFill>
                  <a:schemeClr val="accent2">
                    <a:lumMod val="60000"/>
                    <a:lumOff val="40000"/>
                  </a:schemeClr>
                </a:solidFill>
              </a:rPr>
              <a:t>答：</a:t>
            </a:r>
            <a:r>
              <a:rPr lang="en-US" altLang="zh-CN" dirty="0" smtClean="0">
                <a:solidFill>
                  <a:schemeClr val="accent2">
                    <a:lumMod val="60000"/>
                    <a:lumOff val="40000"/>
                  </a:schemeClr>
                </a:solidFill>
              </a:rPr>
              <a:t>100</a:t>
            </a:r>
            <a:r>
              <a:rPr lang="zh-CN" altLang="en-US" dirty="0" smtClean="0">
                <a:solidFill>
                  <a:schemeClr val="accent2">
                    <a:lumMod val="60000"/>
                    <a:lumOff val="40000"/>
                  </a:schemeClr>
                </a:solidFill>
              </a:rPr>
              <a:t>种卷积核（不同特征）</a:t>
            </a:r>
            <a:r>
              <a:rPr lang="en-US" altLang="zh-CN" dirty="0" smtClean="0">
                <a:solidFill>
                  <a:schemeClr val="accent2">
                    <a:lumMod val="60000"/>
                    <a:lumOff val="40000"/>
                  </a:schemeClr>
                </a:solidFill>
              </a:rPr>
              <a:t>x</a:t>
            </a:r>
            <a:r>
              <a:rPr lang="zh-CN" altLang="en-US" dirty="0" smtClean="0">
                <a:solidFill>
                  <a:schemeClr val="accent2">
                    <a:lumMod val="60000"/>
                    <a:lumOff val="40000"/>
                  </a:schemeClr>
                </a:solidFill>
              </a:rPr>
              <a:t>每种卷积核共享的</a:t>
            </a:r>
            <a:r>
              <a:rPr lang="en-US" altLang="zh-CN" dirty="0" smtClean="0">
                <a:solidFill>
                  <a:schemeClr val="accent2">
                    <a:lumMod val="60000"/>
                    <a:lumOff val="40000"/>
                  </a:schemeClr>
                </a:solidFill>
              </a:rPr>
              <a:t>100</a:t>
            </a:r>
            <a:r>
              <a:rPr lang="zh-CN" altLang="en-US" dirty="0" smtClean="0">
                <a:solidFill>
                  <a:schemeClr val="accent2">
                    <a:lumMod val="60000"/>
                    <a:lumOff val="40000"/>
                  </a:schemeClr>
                </a:solidFill>
              </a:rPr>
              <a:t>个参数</a:t>
            </a:r>
            <a:r>
              <a:rPr lang="en-US" altLang="zh-CN" dirty="0" smtClean="0">
                <a:solidFill>
                  <a:schemeClr val="accent2">
                    <a:lumMod val="60000"/>
                    <a:lumOff val="40000"/>
                  </a:schemeClr>
                </a:solidFill>
              </a:rPr>
              <a:t>=100x100=10K</a:t>
            </a:r>
            <a:r>
              <a:rPr lang="zh-CN" altLang="en-US" dirty="0" smtClean="0">
                <a:solidFill>
                  <a:schemeClr val="accent2">
                    <a:lumMod val="60000"/>
                    <a:lumOff val="40000"/>
                  </a:schemeClr>
                </a:solidFill>
              </a:rPr>
              <a:t>，也就是</a:t>
            </a:r>
            <a:r>
              <a:rPr lang="en-US" altLang="zh-CN" dirty="0" smtClean="0">
                <a:solidFill>
                  <a:schemeClr val="accent2">
                    <a:lumMod val="60000"/>
                    <a:lumOff val="40000"/>
                  </a:schemeClr>
                </a:solidFill>
              </a:rPr>
              <a:t>1</a:t>
            </a:r>
            <a:r>
              <a:rPr lang="zh-CN" altLang="en-US" dirty="0" smtClean="0">
                <a:solidFill>
                  <a:schemeClr val="accent2">
                    <a:lumMod val="60000"/>
                    <a:lumOff val="40000"/>
                  </a:schemeClr>
                </a:solidFill>
              </a:rPr>
              <a:t>万个参数。见图右：不同的颜色表达不同的滤波器。</a:t>
            </a:r>
          </a:p>
          <a:p>
            <a:endParaRPr lang="zh-CN" altLang="en-US" dirty="0"/>
          </a:p>
        </p:txBody>
      </p:sp>
      <p:pic>
        <p:nvPicPr>
          <p:cNvPr id="9" name="图片 8"/>
          <p:cNvPicPr>
            <a:picLocks noChangeAspect="1"/>
          </p:cNvPicPr>
          <p:nvPr/>
        </p:nvPicPr>
        <p:blipFill>
          <a:blip r:embed="rId3"/>
          <a:stretch>
            <a:fillRect/>
          </a:stretch>
        </p:blipFill>
        <p:spPr>
          <a:xfrm>
            <a:off x="6165272" y="2204864"/>
            <a:ext cx="2730832" cy="2350001"/>
          </a:xfrm>
          <a:prstGeom prst="rect">
            <a:avLst/>
          </a:prstGeom>
        </p:spPr>
      </p:pic>
    </p:spTree>
    <p:extLst>
      <p:ext uri="{BB962C8B-B14F-4D97-AF65-F5344CB8AC3E}">
        <p14:creationId xmlns:p14="http://schemas.microsoft.com/office/powerpoint/2010/main" val="25601828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5576" y="692696"/>
            <a:ext cx="5472608" cy="584775"/>
          </a:xfrm>
          <a:prstGeom prst="rect">
            <a:avLst/>
          </a:prstGeom>
          <a:noFill/>
        </p:spPr>
        <p:txBody>
          <a:bodyPr wrap="square" rtlCol="0">
            <a:spAutoFit/>
          </a:bodyPr>
          <a:lstStyle/>
          <a:p>
            <a:r>
              <a:rPr lang="en-US" altLang="zh-CN" sz="3200" dirty="0" smtClean="0"/>
              <a:t>Feature Map</a:t>
            </a:r>
            <a:r>
              <a:rPr lang="zh-CN" altLang="en-US" sz="3200" dirty="0" smtClean="0"/>
              <a:t>的神经元个数</a:t>
            </a:r>
            <a:endParaRPr lang="zh-CN" altLang="en-US" sz="3200" dirty="0"/>
          </a:p>
        </p:txBody>
      </p:sp>
      <p:sp>
        <p:nvSpPr>
          <p:cNvPr id="5" name="矩形 4"/>
          <p:cNvSpPr/>
          <p:nvPr/>
        </p:nvSpPr>
        <p:spPr>
          <a:xfrm>
            <a:off x="2267744" y="3789040"/>
            <a:ext cx="6552728" cy="1569660"/>
          </a:xfrm>
          <a:prstGeom prst="rect">
            <a:avLst/>
          </a:prstGeom>
        </p:spPr>
        <p:txBody>
          <a:bodyPr wrap="square">
            <a:spAutoFit/>
          </a:bodyPr>
          <a:lstStyle/>
          <a:p>
            <a:r>
              <a:rPr lang="zh-CN" altLang="en-US" sz="3200" dirty="0"/>
              <a:t>它和原图像，也就是输入的</a:t>
            </a:r>
            <a:r>
              <a:rPr lang="zh-CN" altLang="en-US" sz="3200" dirty="0" smtClean="0"/>
              <a:t>大小、</a:t>
            </a:r>
            <a:r>
              <a:rPr lang="zh-CN" altLang="en-US" sz="3200" dirty="0"/>
              <a:t>滤波器的大小和滤波器在图像中的滑动</a:t>
            </a:r>
            <a:r>
              <a:rPr lang="zh-CN" altLang="en-US" sz="3200" dirty="0" smtClean="0"/>
              <a:t>步长有关</a:t>
            </a:r>
            <a:endParaRPr lang="zh-CN" altLang="en-US" sz="3200" dirty="0"/>
          </a:p>
        </p:txBody>
      </p:sp>
    </p:spTree>
    <p:extLst>
      <p:ext uri="{BB962C8B-B14F-4D97-AF65-F5344CB8AC3E}">
        <p14:creationId xmlns:p14="http://schemas.microsoft.com/office/powerpoint/2010/main" val="10980264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1520" y="692696"/>
            <a:ext cx="4752528" cy="5016758"/>
          </a:xfrm>
          <a:prstGeom prst="rect">
            <a:avLst/>
          </a:prstGeom>
          <a:noFill/>
        </p:spPr>
        <p:txBody>
          <a:bodyPr wrap="square" rtlCol="0">
            <a:spAutoFit/>
          </a:bodyPr>
          <a:lstStyle/>
          <a:p>
            <a:r>
              <a:rPr lang="zh-CN" altLang="en-US" sz="3200" dirty="0"/>
              <a:t>例如</a:t>
            </a:r>
            <a:r>
              <a:rPr lang="zh-CN" altLang="en-US" sz="3200" dirty="0" smtClean="0"/>
              <a:t>，</a:t>
            </a:r>
            <a:r>
              <a:rPr lang="zh-CN" altLang="en-US" sz="3200" dirty="0" smtClean="0">
                <a:solidFill>
                  <a:schemeClr val="accent2">
                    <a:lumMod val="60000"/>
                    <a:lumOff val="40000"/>
                  </a:schemeClr>
                </a:solidFill>
              </a:rPr>
              <a:t>只有一种滤波器</a:t>
            </a:r>
            <a:r>
              <a:rPr lang="zh-CN" altLang="en-US" sz="3200" dirty="0" smtClean="0"/>
              <a:t>，也就是在一个</a:t>
            </a:r>
            <a:r>
              <a:rPr lang="en-US" altLang="zh-CN" sz="3200" dirty="0" smtClean="0">
                <a:solidFill>
                  <a:schemeClr val="accent2">
                    <a:lumMod val="60000"/>
                    <a:lumOff val="40000"/>
                  </a:schemeClr>
                </a:solidFill>
              </a:rPr>
              <a:t>Feature Map</a:t>
            </a:r>
            <a:r>
              <a:rPr lang="zh-CN" altLang="en-US" sz="3200" dirty="0" smtClean="0">
                <a:solidFill>
                  <a:schemeClr val="accent2">
                    <a:lumMod val="60000"/>
                    <a:lumOff val="40000"/>
                  </a:schemeClr>
                </a:solidFill>
              </a:rPr>
              <a:t>里，</a:t>
            </a:r>
            <a:r>
              <a:rPr lang="zh-CN" altLang="en-US" sz="3200" dirty="0" smtClean="0"/>
              <a:t>图像</a:t>
            </a:r>
            <a:r>
              <a:rPr lang="zh-CN" altLang="en-US" sz="3200" dirty="0"/>
              <a:t>是</a:t>
            </a:r>
            <a:r>
              <a:rPr lang="en-US" altLang="zh-CN" sz="3200" dirty="0"/>
              <a:t>1000x1000</a:t>
            </a:r>
            <a:r>
              <a:rPr lang="zh-CN" altLang="en-US" sz="3200" dirty="0"/>
              <a:t>像素，而滤波器大小是</a:t>
            </a:r>
            <a:r>
              <a:rPr lang="en-US" altLang="zh-CN" sz="3200" dirty="0"/>
              <a:t>10x10</a:t>
            </a:r>
            <a:r>
              <a:rPr lang="zh-CN" altLang="en-US" sz="3200" dirty="0"/>
              <a:t>，假设滤波器没有重叠，也就是步长为</a:t>
            </a:r>
            <a:r>
              <a:rPr lang="en-US" altLang="zh-CN" sz="3200" dirty="0"/>
              <a:t>10</a:t>
            </a:r>
            <a:r>
              <a:rPr lang="zh-CN" altLang="en-US" sz="3200" dirty="0" smtClean="0"/>
              <a:t>，神经元个数</a:t>
            </a:r>
            <a:r>
              <a:rPr lang="zh-CN" altLang="en-US" sz="3200" dirty="0"/>
              <a:t>：</a:t>
            </a:r>
            <a:r>
              <a:rPr lang="en-US" altLang="zh-CN" sz="3200" dirty="0" smtClean="0"/>
              <a:t>(</a:t>
            </a:r>
            <a:r>
              <a:rPr lang="en-US" altLang="zh-CN" sz="3200" dirty="0"/>
              <a:t>1000x1000 )/ (10x10)=100x100</a:t>
            </a:r>
            <a:r>
              <a:rPr lang="zh-CN" altLang="en-US" sz="3200" dirty="0"/>
              <a:t>个神经元了，</a:t>
            </a:r>
          </a:p>
        </p:txBody>
      </p:sp>
      <p:pic>
        <p:nvPicPr>
          <p:cNvPr id="10" name="图片 9"/>
          <p:cNvPicPr>
            <a:picLocks noChangeAspect="1"/>
          </p:cNvPicPr>
          <p:nvPr/>
        </p:nvPicPr>
        <p:blipFill>
          <a:blip r:embed="rId3"/>
          <a:stretch>
            <a:fillRect/>
          </a:stretch>
        </p:blipFill>
        <p:spPr>
          <a:xfrm>
            <a:off x="5220072" y="1844824"/>
            <a:ext cx="3816424" cy="2522274"/>
          </a:xfrm>
          <a:prstGeom prst="rect">
            <a:avLst/>
          </a:prstGeom>
        </p:spPr>
      </p:pic>
    </p:spTree>
    <p:extLst>
      <p:ext uri="{BB962C8B-B14F-4D97-AF65-F5344CB8AC3E}">
        <p14:creationId xmlns:p14="http://schemas.microsoft.com/office/powerpoint/2010/main" val="1548825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260648"/>
            <a:ext cx="7416824" cy="1569660"/>
          </a:xfrm>
          <a:prstGeom prst="rect">
            <a:avLst/>
          </a:prstGeom>
        </p:spPr>
        <p:txBody>
          <a:bodyPr wrap="square">
            <a:spAutoFit/>
          </a:bodyPr>
          <a:lstStyle/>
          <a:p>
            <a:r>
              <a:rPr lang="zh-CN" altLang="en-US" sz="3200" dirty="0" smtClean="0"/>
              <a:t>如果</a:t>
            </a:r>
            <a:r>
              <a:rPr lang="en-US" altLang="zh-CN" sz="3200" dirty="0" smtClean="0"/>
              <a:t>100</a:t>
            </a:r>
            <a:r>
              <a:rPr lang="zh-CN" altLang="en-US" sz="3200" dirty="0" smtClean="0"/>
              <a:t>个</a:t>
            </a:r>
            <a:r>
              <a:rPr lang="en-US" altLang="zh-CN" sz="3200" dirty="0" smtClean="0"/>
              <a:t>Feature Map</a:t>
            </a:r>
            <a:r>
              <a:rPr lang="zh-CN" altLang="en-US" sz="3200" dirty="0" smtClean="0"/>
              <a:t>就是</a:t>
            </a:r>
            <a:r>
              <a:rPr lang="en-US" altLang="zh-CN" sz="3200" dirty="0" smtClean="0"/>
              <a:t>100</a:t>
            </a:r>
            <a:r>
              <a:rPr lang="zh-CN" altLang="en-US" sz="3200" dirty="0" smtClean="0"/>
              <a:t>倍了。</a:t>
            </a:r>
            <a:endParaRPr lang="en-US" altLang="zh-CN" sz="3200" dirty="0" smtClean="0"/>
          </a:p>
          <a:p>
            <a:r>
              <a:rPr lang="zh-CN" altLang="en-US" sz="3200" dirty="0" smtClean="0"/>
              <a:t>由此可见，图像越大，神经元个数和需要训练的权值参数个数的</a:t>
            </a:r>
            <a:r>
              <a:rPr lang="zh-CN" altLang="en-US" sz="3200" dirty="0" smtClean="0">
                <a:solidFill>
                  <a:schemeClr val="accent2">
                    <a:lumMod val="60000"/>
                    <a:lumOff val="40000"/>
                  </a:schemeClr>
                </a:solidFill>
              </a:rPr>
              <a:t>差距就越大</a:t>
            </a:r>
            <a:r>
              <a:rPr lang="zh-CN" altLang="en-US" dirty="0" smtClean="0"/>
              <a:t>。</a:t>
            </a:r>
            <a:endParaRPr lang="zh-CN" altLang="en-US" sz="3200" dirty="0"/>
          </a:p>
        </p:txBody>
      </p:sp>
      <p:graphicFrame>
        <p:nvGraphicFramePr>
          <p:cNvPr id="8" name="表格 7"/>
          <p:cNvGraphicFramePr>
            <a:graphicFrameLocks noGrp="1"/>
          </p:cNvGraphicFramePr>
          <p:nvPr>
            <p:extLst>
              <p:ext uri="{D42A27DB-BD31-4B8C-83A1-F6EECF244321}">
                <p14:modId xmlns:p14="http://schemas.microsoft.com/office/powerpoint/2010/main" val="2824678907"/>
              </p:ext>
            </p:extLst>
          </p:nvPr>
        </p:nvGraphicFramePr>
        <p:xfrm>
          <a:off x="539552" y="2204864"/>
          <a:ext cx="7920879" cy="1381760"/>
        </p:xfrm>
        <a:graphic>
          <a:graphicData uri="http://schemas.openxmlformats.org/drawingml/2006/table">
            <a:tbl>
              <a:tblPr firstRow="1" bandRow="1">
                <a:tableStyleId>{5C22544A-7EE6-4342-B048-85BDC9FD1C3A}</a:tableStyleId>
              </a:tblPr>
              <a:tblGrid>
                <a:gridCol w="2640293"/>
                <a:gridCol w="2640293"/>
                <a:gridCol w="2640293"/>
              </a:tblGrid>
              <a:tr h="370840">
                <a:tc>
                  <a:txBody>
                    <a:bodyPr/>
                    <a:lstStyle/>
                    <a:p>
                      <a:r>
                        <a:rPr lang="zh-CN" altLang="en-US" dirty="0" smtClean="0"/>
                        <a:t>图像大小</a:t>
                      </a:r>
                      <a:r>
                        <a:rPr lang="en-US" altLang="zh-CN" dirty="0" smtClean="0"/>
                        <a:t>1000X1000</a:t>
                      </a:r>
                      <a:endParaRPr lang="zh-CN" altLang="en-US" dirty="0"/>
                    </a:p>
                  </a:txBody>
                  <a:tcPr/>
                </a:tc>
                <a:tc>
                  <a:txBody>
                    <a:bodyPr/>
                    <a:lstStyle/>
                    <a:p>
                      <a:r>
                        <a:rPr lang="en-US" altLang="zh-CN" dirty="0" smtClean="0"/>
                        <a:t>1</a:t>
                      </a:r>
                      <a:r>
                        <a:rPr lang="zh-CN" altLang="en-US" dirty="0" smtClean="0"/>
                        <a:t>种滤波器</a:t>
                      </a:r>
                      <a:endParaRPr lang="zh-CN" altLang="en-US" dirty="0"/>
                    </a:p>
                  </a:txBody>
                  <a:tcPr/>
                </a:tc>
                <a:tc>
                  <a:txBody>
                    <a:bodyPr/>
                    <a:lstStyle/>
                    <a:p>
                      <a:r>
                        <a:rPr lang="en-US" altLang="zh-CN" dirty="0" smtClean="0"/>
                        <a:t>100</a:t>
                      </a:r>
                      <a:r>
                        <a:rPr lang="zh-CN" altLang="en-US" dirty="0" smtClean="0"/>
                        <a:t>种滤波器</a:t>
                      </a:r>
                      <a:endParaRPr lang="zh-CN" altLang="en-US" dirty="0"/>
                    </a:p>
                  </a:txBody>
                  <a:tcPr/>
                </a:tc>
              </a:tr>
              <a:tr h="370840">
                <a:tc>
                  <a:txBody>
                    <a:bodyPr/>
                    <a:lstStyle/>
                    <a:p>
                      <a:r>
                        <a:rPr lang="zh-CN" altLang="en-US" dirty="0" smtClean="0"/>
                        <a:t>总的权值参数个数</a:t>
                      </a:r>
                      <a:endParaRPr lang="zh-CN" altLang="en-US" dirty="0"/>
                    </a:p>
                  </a:txBody>
                  <a:tcPr/>
                </a:tc>
                <a:tc>
                  <a:txBody>
                    <a:bodyPr/>
                    <a:lstStyle/>
                    <a:p>
                      <a:r>
                        <a:rPr lang="en-US" altLang="zh-CN" dirty="0" smtClean="0"/>
                        <a:t>10X10=100</a:t>
                      </a:r>
                      <a:endParaRPr lang="zh-CN" altLang="en-US" dirty="0"/>
                    </a:p>
                  </a:txBody>
                  <a:tcPr/>
                </a:tc>
                <a:tc>
                  <a:txBody>
                    <a:bodyPr/>
                    <a:lstStyle/>
                    <a:p>
                      <a:r>
                        <a:rPr lang="en-US" altLang="zh-CN" dirty="0" smtClean="0"/>
                        <a:t>100x10x10=10000</a:t>
                      </a:r>
                      <a:endParaRPr lang="zh-CN" altLang="en-US" dirty="0"/>
                    </a:p>
                  </a:txBody>
                  <a:tcPr/>
                </a:tc>
              </a:tr>
              <a:tr h="370840">
                <a:tc>
                  <a:txBody>
                    <a:bodyPr/>
                    <a:lstStyle/>
                    <a:p>
                      <a:r>
                        <a:rPr lang="zh-CN" altLang="en-US" dirty="0" smtClean="0"/>
                        <a:t>总的神经元个数</a:t>
                      </a:r>
                      <a:endParaRPr lang="zh-CN" altLang="en-US" dirty="0"/>
                    </a:p>
                  </a:txBody>
                  <a:tcPr/>
                </a:tc>
                <a:tc>
                  <a:txBody>
                    <a:bodyPr/>
                    <a:lstStyle/>
                    <a:p>
                      <a:r>
                        <a:rPr lang="zh-CN" altLang="en-US" dirty="0" smtClean="0"/>
                        <a:t>（</a:t>
                      </a:r>
                      <a:r>
                        <a:rPr lang="en-US" altLang="zh-CN" dirty="0" smtClean="0"/>
                        <a:t>1000X1000</a:t>
                      </a:r>
                      <a:r>
                        <a:rPr lang="zh-CN" altLang="en-US" dirty="0" smtClean="0"/>
                        <a:t>）</a:t>
                      </a:r>
                      <a:r>
                        <a:rPr lang="en-US" altLang="zh-CN" dirty="0" smtClean="0"/>
                        <a:t>/(10X10)=100X100</a:t>
                      </a:r>
                      <a:endParaRPr lang="zh-CN" altLang="en-US" dirty="0"/>
                    </a:p>
                  </a:txBody>
                  <a:tcPr/>
                </a:tc>
                <a:tc>
                  <a:txBody>
                    <a:bodyPr/>
                    <a:lstStyle/>
                    <a:p>
                      <a:r>
                        <a:rPr lang="en-US" altLang="zh-CN" dirty="0" smtClean="0"/>
                        <a:t>100X(1000X1000)/(10X10)=100X100X100</a:t>
                      </a:r>
                      <a:endParaRPr lang="zh-CN" altLang="en-US" dirty="0"/>
                    </a:p>
                  </a:txBody>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726362465"/>
              </p:ext>
            </p:extLst>
          </p:nvPr>
        </p:nvGraphicFramePr>
        <p:xfrm>
          <a:off x="503032" y="4437112"/>
          <a:ext cx="7920879" cy="1651000"/>
        </p:xfrm>
        <a:graphic>
          <a:graphicData uri="http://schemas.openxmlformats.org/drawingml/2006/table">
            <a:tbl>
              <a:tblPr firstRow="1" bandRow="1">
                <a:tableStyleId>{5C22544A-7EE6-4342-B048-85BDC9FD1C3A}</a:tableStyleId>
              </a:tblPr>
              <a:tblGrid>
                <a:gridCol w="2640293"/>
                <a:gridCol w="2640293"/>
                <a:gridCol w="2640293"/>
              </a:tblGrid>
              <a:tr h="370840">
                <a:tc>
                  <a:txBody>
                    <a:bodyPr/>
                    <a:lstStyle/>
                    <a:p>
                      <a:r>
                        <a:rPr lang="zh-CN" altLang="en-US" dirty="0" smtClean="0"/>
                        <a:t>图像大小</a:t>
                      </a:r>
                      <a:r>
                        <a:rPr lang="en-US" altLang="zh-CN" dirty="0" smtClean="0"/>
                        <a:t>10000X10000</a:t>
                      </a:r>
                      <a:endParaRPr lang="zh-CN" altLang="en-US" dirty="0"/>
                    </a:p>
                  </a:txBody>
                  <a:tcPr/>
                </a:tc>
                <a:tc>
                  <a:txBody>
                    <a:bodyPr/>
                    <a:lstStyle/>
                    <a:p>
                      <a:r>
                        <a:rPr lang="en-US" altLang="zh-CN" dirty="0" smtClean="0"/>
                        <a:t>1</a:t>
                      </a:r>
                      <a:r>
                        <a:rPr lang="zh-CN" altLang="en-US" dirty="0" smtClean="0"/>
                        <a:t>种滤波器</a:t>
                      </a:r>
                      <a:endParaRPr lang="zh-CN" altLang="en-US" dirty="0"/>
                    </a:p>
                  </a:txBody>
                  <a:tcPr/>
                </a:tc>
                <a:tc>
                  <a:txBody>
                    <a:bodyPr/>
                    <a:lstStyle/>
                    <a:p>
                      <a:r>
                        <a:rPr lang="en-US" altLang="zh-CN" dirty="0" smtClean="0"/>
                        <a:t>100</a:t>
                      </a:r>
                      <a:r>
                        <a:rPr lang="zh-CN" altLang="en-US" dirty="0" smtClean="0"/>
                        <a:t>种滤波器</a:t>
                      </a:r>
                      <a:endParaRPr lang="zh-CN" altLang="en-US" dirty="0"/>
                    </a:p>
                  </a:txBody>
                  <a:tcPr/>
                </a:tc>
              </a:tr>
              <a:tr h="370840">
                <a:tc>
                  <a:txBody>
                    <a:bodyPr/>
                    <a:lstStyle/>
                    <a:p>
                      <a:r>
                        <a:rPr lang="zh-CN" altLang="en-US" dirty="0" smtClean="0"/>
                        <a:t>总的权值参数个数</a:t>
                      </a:r>
                      <a:endParaRPr lang="zh-CN" altLang="en-US" dirty="0"/>
                    </a:p>
                  </a:txBody>
                  <a:tcPr/>
                </a:tc>
                <a:tc>
                  <a:txBody>
                    <a:bodyPr/>
                    <a:lstStyle/>
                    <a:p>
                      <a:r>
                        <a:rPr lang="en-US" altLang="zh-CN" dirty="0" smtClean="0"/>
                        <a:t>10X10=100</a:t>
                      </a:r>
                      <a:r>
                        <a:rPr lang="zh-CN" altLang="en-US" dirty="0" smtClean="0"/>
                        <a:t>（只取决于滤波器大小）</a:t>
                      </a:r>
                      <a:endParaRPr lang="zh-CN" altLang="en-US" dirty="0"/>
                    </a:p>
                  </a:txBody>
                  <a:tcPr/>
                </a:tc>
                <a:tc>
                  <a:txBody>
                    <a:bodyPr/>
                    <a:lstStyle/>
                    <a:p>
                      <a:r>
                        <a:rPr lang="en-US" altLang="zh-CN" dirty="0" smtClean="0"/>
                        <a:t>100x10x10=10000</a:t>
                      </a:r>
                      <a:endParaRPr lang="zh-CN" altLang="en-US" dirty="0"/>
                    </a:p>
                  </a:txBody>
                  <a:tcPr/>
                </a:tc>
              </a:tr>
              <a:tr h="370840">
                <a:tc>
                  <a:txBody>
                    <a:bodyPr/>
                    <a:lstStyle/>
                    <a:p>
                      <a:r>
                        <a:rPr lang="zh-CN" altLang="en-US" dirty="0" smtClean="0"/>
                        <a:t>总的神经元个数</a:t>
                      </a:r>
                      <a:endParaRPr lang="zh-CN" altLang="en-US" dirty="0"/>
                    </a:p>
                  </a:txBody>
                  <a:tcPr/>
                </a:tc>
                <a:tc>
                  <a:txBody>
                    <a:bodyPr/>
                    <a:lstStyle/>
                    <a:p>
                      <a:r>
                        <a:rPr lang="zh-CN" altLang="en-US" dirty="0" smtClean="0"/>
                        <a:t>（</a:t>
                      </a:r>
                      <a:r>
                        <a:rPr lang="en-US" altLang="zh-CN" dirty="0" smtClean="0"/>
                        <a:t>10000X10000</a:t>
                      </a:r>
                      <a:r>
                        <a:rPr lang="zh-CN" altLang="en-US" dirty="0" smtClean="0"/>
                        <a:t>）</a:t>
                      </a:r>
                      <a:r>
                        <a:rPr lang="en-US" altLang="zh-CN" dirty="0" smtClean="0"/>
                        <a:t>/(10X10)=1000X1000</a:t>
                      </a:r>
                      <a:endParaRPr lang="zh-CN" altLang="en-US" dirty="0"/>
                    </a:p>
                  </a:txBody>
                  <a:tcPr/>
                </a:tc>
                <a:tc>
                  <a:txBody>
                    <a:bodyPr/>
                    <a:lstStyle/>
                    <a:p>
                      <a:r>
                        <a:rPr lang="en-US" altLang="zh-CN" dirty="0" smtClean="0"/>
                        <a:t>100X(1000X1000)/(10X10)=100X1000X1000</a:t>
                      </a:r>
                      <a:endParaRPr lang="zh-CN" altLang="en-US" dirty="0"/>
                    </a:p>
                  </a:txBody>
                  <a:tcPr/>
                </a:tc>
              </a:tr>
            </a:tbl>
          </a:graphicData>
        </a:graphic>
      </p:graphicFrame>
    </p:spTree>
    <p:extLst>
      <p:ext uri="{BB962C8B-B14F-4D97-AF65-F5344CB8AC3E}">
        <p14:creationId xmlns:p14="http://schemas.microsoft.com/office/powerpoint/2010/main" val="39632825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5576" y="692696"/>
            <a:ext cx="3024336" cy="584775"/>
          </a:xfrm>
          <a:prstGeom prst="rect">
            <a:avLst/>
          </a:prstGeom>
          <a:noFill/>
        </p:spPr>
        <p:txBody>
          <a:bodyPr wrap="square" rtlCol="0">
            <a:spAutoFit/>
          </a:bodyPr>
          <a:lstStyle/>
          <a:p>
            <a:r>
              <a:rPr lang="zh-CN" altLang="en-US" sz="3200" dirty="0" smtClean="0"/>
              <a:t>本</a:t>
            </a:r>
            <a:r>
              <a:rPr lang="en-US" altLang="zh-CN" sz="3200" dirty="0" smtClean="0"/>
              <a:t>PPT</a:t>
            </a:r>
            <a:r>
              <a:rPr lang="zh-CN" altLang="en-US" sz="3200" dirty="0" smtClean="0"/>
              <a:t>架构</a:t>
            </a:r>
            <a:endParaRPr lang="zh-CN" altLang="en-US" sz="3200" dirty="0"/>
          </a:p>
        </p:txBody>
      </p:sp>
      <p:sp>
        <p:nvSpPr>
          <p:cNvPr id="5" name="文本框 4"/>
          <p:cNvSpPr txBox="1"/>
          <p:nvPr/>
        </p:nvSpPr>
        <p:spPr>
          <a:xfrm>
            <a:off x="1691680" y="1844824"/>
            <a:ext cx="6912768" cy="3785652"/>
          </a:xfrm>
          <a:prstGeom prst="rect">
            <a:avLst/>
          </a:prstGeom>
          <a:noFill/>
        </p:spPr>
        <p:txBody>
          <a:bodyPr wrap="square" rtlCol="0">
            <a:spAutoFit/>
          </a:bodyPr>
          <a:lstStyle/>
          <a:p>
            <a:r>
              <a:rPr lang="en-US" altLang="zh-CN" sz="6000" dirty="0" smtClean="0">
                <a:solidFill>
                  <a:schemeClr val="accent1"/>
                </a:solidFill>
              </a:rPr>
              <a:t>1</a:t>
            </a:r>
            <a:r>
              <a:rPr lang="zh-CN" altLang="en-US" sz="6000" dirty="0" smtClean="0">
                <a:solidFill>
                  <a:schemeClr val="accent1"/>
                </a:solidFill>
              </a:rPr>
              <a:t>、</a:t>
            </a:r>
            <a:r>
              <a:rPr lang="en-US" altLang="zh-CN" sz="6000" dirty="0" smtClean="0">
                <a:solidFill>
                  <a:schemeClr val="accent1"/>
                </a:solidFill>
              </a:rPr>
              <a:t>WHY</a:t>
            </a:r>
          </a:p>
          <a:p>
            <a:r>
              <a:rPr lang="en-US" altLang="zh-CN" sz="6000" dirty="0" smtClean="0"/>
              <a:t>2</a:t>
            </a:r>
            <a:r>
              <a:rPr lang="zh-CN" altLang="en-US" sz="6000" dirty="0" smtClean="0"/>
              <a:t>、</a:t>
            </a:r>
            <a:r>
              <a:rPr lang="en-US" altLang="zh-CN" sz="6000" dirty="0" smtClean="0"/>
              <a:t>WHAT</a:t>
            </a:r>
          </a:p>
          <a:p>
            <a:r>
              <a:rPr lang="en-US" altLang="zh-CN" sz="6000" dirty="0" smtClean="0"/>
              <a:t>3</a:t>
            </a:r>
            <a:r>
              <a:rPr lang="zh-CN" altLang="en-US" sz="6000" dirty="0" smtClean="0"/>
              <a:t>、</a:t>
            </a:r>
            <a:r>
              <a:rPr lang="en-US" altLang="zh-CN" sz="6000" dirty="0" smtClean="0"/>
              <a:t>HOW</a:t>
            </a:r>
            <a:r>
              <a:rPr lang="zh-CN" altLang="en-US" sz="6000" dirty="0" smtClean="0"/>
              <a:t>（模式图）</a:t>
            </a:r>
            <a:endParaRPr lang="en-US" altLang="zh-CN" sz="6000" dirty="0" smtClean="0"/>
          </a:p>
          <a:p>
            <a:r>
              <a:rPr lang="en-US" altLang="zh-CN" sz="6000" dirty="0" smtClean="0"/>
              <a:t>4</a:t>
            </a:r>
            <a:r>
              <a:rPr lang="zh-CN" altLang="en-US" sz="6000" dirty="0" smtClean="0"/>
              <a:t>、</a:t>
            </a:r>
            <a:r>
              <a:rPr lang="en-US" altLang="zh-CN" sz="6000" dirty="0" smtClean="0"/>
              <a:t>HOW</a:t>
            </a:r>
            <a:r>
              <a:rPr lang="zh-CN" altLang="en-US" sz="6000" dirty="0" smtClean="0"/>
              <a:t>（公式推导）</a:t>
            </a:r>
            <a:endParaRPr lang="zh-CN" altLang="en-US" sz="6000" dirty="0"/>
          </a:p>
        </p:txBody>
      </p:sp>
    </p:spTree>
    <p:extLst>
      <p:ext uri="{BB962C8B-B14F-4D97-AF65-F5344CB8AC3E}">
        <p14:creationId xmlns:p14="http://schemas.microsoft.com/office/powerpoint/2010/main" val="3546026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1760" y="2420888"/>
            <a:ext cx="4572000" cy="2062103"/>
          </a:xfrm>
          <a:prstGeom prst="rect">
            <a:avLst/>
          </a:prstGeom>
        </p:spPr>
        <p:txBody>
          <a:bodyPr>
            <a:spAutoFit/>
          </a:bodyPr>
          <a:lstStyle/>
          <a:p>
            <a:r>
              <a:rPr lang="zh-CN" altLang="en-US" sz="3200" dirty="0" smtClean="0"/>
              <a:t>上面的讨论都没有考虑每个神经元的偏置部分。所以权值参数个数需要加</a:t>
            </a:r>
            <a:r>
              <a:rPr lang="en-US" altLang="zh-CN" sz="3200" dirty="0" smtClean="0"/>
              <a:t>1 </a:t>
            </a:r>
            <a:r>
              <a:rPr lang="zh-CN" altLang="en-US" sz="3200" dirty="0" smtClean="0"/>
              <a:t>。</a:t>
            </a:r>
            <a:endParaRPr lang="zh-CN" altLang="en-US" sz="3200" dirty="0"/>
          </a:p>
        </p:txBody>
      </p:sp>
    </p:spTree>
    <p:extLst>
      <p:ext uri="{BB962C8B-B14F-4D97-AF65-F5344CB8AC3E}">
        <p14:creationId xmlns:p14="http://schemas.microsoft.com/office/powerpoint/2010/main" val="40745512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628800"/>
            <a:ext cx="2933333" cy="4771429"/>
          </a:xfrm>
          <a:prstGeom prst="rect">
            <a:avLst/>
          </a:prstGeom>
        </p:spPr>
      </p:pic>
      <p:sp>
        <p:nvSpPr>
          <p:cNvPr id="6" name="文本框 5"/>
          <p:cNvSpPr txBox="1"/>
          <p:nvPr/>
        </p:nvSpPr>
        <p:spPr>
          <a:xfrm>
            <a:off x="1547664" y="151472"/>
            <a:ext cx="6480720" cy="1477328"/>
          </a:xfrm>
          <a:prstGeom prst="rect">
            <a:avLst/>
          </a:prstGeom>
          <a:noFill/>
        </p:spPr>
        <p:txBody>
          <a:bodyPr wrap="square" rtlCol="0">
            <a:spAutoFit/>
          </a:bodyPr>
          <a:lstStyle/>
          <a:p>
            <a:r>
              <a:rPr lang="zh-CN" altLang="en-US" dirty="0" smtClean="0"/>
              <a:t>再回到</a:t>
            </a:r>
            <a:r>
              <a:rPr lang="en-US" altLang="zh-CN" dirty="0" smtClean="0"/>
              <a:t>sparse </a:t>
            </a:r>
            <a:r>
              <a:rPr lang="en-US" altLang="zh-CN" dirty="0" err="1" smtClean="0"/>
              <a:t>autoencoder</a:t>
            </a:r>
            <a:r>
              <a:rPr lang="zh-CN" altLang="en-US" dirty="0" smtClean="0"/>
              <a:t>，它的参数个数很多，但每个神经元表征一个特征，输出</a:t>
            </a:r>
            <a:r>
              <a:rPr lang="en-US" altLang="zh-CN" dirty="0" smtClean="0"/>
              <a:t>a1</a:t>
            </a:r>
            <a:r>
              <a:rPr lang="zh-CN" altLang="en-US" dirty="0" smtClean="0"/>
              <a:t>、</a:t>
            </a:r>
            <a:r>
              <a:rPr lang="en-US" altLang="zh-CN" dirty="0" smtClean="0"/>
              <a:t>a2,</a:t>
            </a:r>
            <a:r>
              <a:rPr lang="zh-CN" altLang="en-US" dirty="0" smtClean="0"/>
              <a:t>而</a:t>
            </a:r>
            <a:r>
              <a:rPr lang="en-US" altLang="zh-CN" dirty="0" smtClean="0"/>
              <a:t>CNN</a:t>
            </a:r>
            <a:r>
              <a:rPr lang="zh-CN" altLang="en-US" dirty="0" smtClean="0"/>
              <a:t>，因为一个神经元表征的只是一小部分特征，所以参数很少（更简便用</a:t>
            </a:r>
            <a:r>
              <a:rPr lang="en-US" altLang="zh-CN" dirty="0" smtClean="0"/>
              <a:t>BP</a:t>
            </a:r>
            <a:r>
              <a:rPr lang="zh-CN" altLang="en-US" dirty="0" smtClean="0"/>
              <a:t>算法），但要多个神经元才能把完整特征表述出来，所以特征输出是矩阵（矩阵中包含多个同一种滤波器（神经元））</a:t>
            </a:r>
            <a:endParaRPr lang="zh-CN" altLang="en-US" dirty="0"/>
          </a:p>
        </p:txBody>
      </p:sp>
      <p:pic>
        <p:nvPicPr>
          <p:cNvPr id="7" name="图片 6"/>
          <p:cNvPicPr>
            <a:picLocks noChangeAspect="1"/>
          </p:cNvPicPr>
          <p:nvPr/>
        </p:nvPicPr>
        <p:blipFill>
          <a:blip r:embed="rId3"/>
          <a:stretch>
            <a:fillRect/>
          </a:stretch>
        </p:blipFill>
        <p:spPr>
          <a:xfrm>
            <a:off x="4605128" y="1977647"/>
            <a:ext cx="3816424" cy="2522274"/>
          </a:xfrm>
          <a:prstGeom prst="rect">
            <a:avLst/>
          </a:prstGeom>
        </p:spPr>
      </p:pic>
      <p:sp>
        <p:nvSpPr>
          <p:cNvPr id="9" name="文本框 8"/>
          <p:cNvSpPr txBox="1"/>
          <p:nvPr/>
        </p:nvSpPr>
        <p:spPr>
          <a:xfrm>
            <a:off x="4932040" y="5229200"/>
            <a:ext cx="3489512" cy="923330"/>
          </a:xfrm>
          <a:prstGeom prst="rect">
            <a:avLst/>
          </a:prstGeom>
          <a:noFill/>
        </p:spPr>
        <p:txBody>
          <a:bodyPr wrap="square" rtlCol="0">
            <a:spAutoFit/>
          </a:bodyPr>
          <a:lstStyle/>
          <a:p>
            <a:r>
              <a:rPr lang="zh-CN" altLang="en-US" dirty="0" smtClean="0"/>
              <a:t>以上就是</a:t>
            </a:r>
            <a:r>
              <a:rPr lang="en-US" altLang="zh-CN" dirty="0" smtClean="0"/>
              <a:t>CNN</a:t>
            </a:r>
            <a:r>
              <a:rPr lang="zh-CN" altLang="en-US" dirty="0" smtClean="0"/>
              <a:t>的大致物理意义。就是为什么要用</a:t>
            </a:r>
            <a:r>
              <a:rPr lang="en-US" altLang="zh-CN" dirty="0" smtClean="0"/>
              <a:t>CNN</a:t>
            </a:r>
            <a:r>
              <a:rPr lang="zh-CN" altLang="en-US" dirty="0" smtClean="0"/>
              <a:t>，现在具体说怎么用</a:t>
            </a:r>
            <a:r>
              <a:rPr lang="en-US" altLang="zh-CN" dirty="0" smtClean="0"/>
              <a:t>CNN</a:t>
            </a:r>
            <a:r>
              <a:rPr lang="zh-CN" altLang="en-US" dirty="0" smtClean="0"/>
              <a:t>。</a:t>
            </a:r>
            <a:endParaRPr lang="zh-CN" altLang="en-US" dirty="0"/>
          </a:p>
        </p:txBody>
      </p:sp>
    </p:spTree>
    <p:extLst>
      <p:ext uri="{BB962C8B-B14F-4D97-AF65-F5344CB8AC3E}">
        <p14:creationId xmlns:p14="http://schemas.microsoft.com/office/powerpoint/2010/main" val="16184189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5576" y="692696"/>
            <a:ext cx="3024336" cy="584775"/>
          </a:xfrm>
          <a:prstGeom prst="rect">
            <a:avLst/>
          </a:prstGeom>
          <a:noFill/>
        </p:spPr>
        <p:txBody>
          <a:bodyPr wrap="square" rtlCol="0">
            <a:spAutoFit/>
          </a:bodyPr>
          <a:lstStyle/>
          <a:p>
            <a:r>
              <a:rPr lang="zh-CN" altLang="en-US" sz="3200" dirty="0" smtClean="0">
                <a:solidFill>
                  <a:prstClr val="white"/>
                </a:solidFill>
              </a:rPr>
              <a:t>本</a:t>
            </a:r>
            <a:r>
              <a:rPr lang="en-US" altLang="zh-CN" sz="3200" dirty="0" smtClean="0">
                <a:solidFill>
                  <a:prstClr val="white"/>
                </a:solidFill>
              </a:rPr>
              <a:t>PPT</a:t>
            </a:r>
            <a:r>
              <a:rPr lang="zh-CN" altLang="en-US" sz="3200" dirty="0" smtClean="0">
                <a:solidFill>
                  <a:prstClr val="white"/>
                </a:solidFill>
              </a:rPr>
              <a:t>架构</a:t>
            </a:r>
            <a:endParaRPr lang="zh-CN" altLang="en-US" sz="3200" dirty="0">
              <a:solidFill>
                <a:prstClr val="white"/>
              </a:solidFill>
            </a:endParaRPr>
          </a:p>
        </p:txBody>
      </p:sp>
      <p:sp>
        <p:nvSpPr>
          <p:cNvPr id="5" name="文本框 4"/>
          <p:cNvSpPr txBox="1"/>
          <p:nvPr/>
        </p:nvSpPr>
        <p:spPr>
          <a:xfrm>
            <a:off x="1691680" y="1844824"/>
            <a:ext cx="6912768" cy="3785652"/>
          </a:xfrm>
          <a:prstGeom prst="rect">
            <a:avLst/>
          </a:prstGeom>
          <a:noFill/>
        </p:spPr>
        <p:txBody>
          <a:bodyPr wrap="square" rtlCol="0">
            <a:spAutoFit/>
          </a:bodyPr>
          <a:lstStyle/>
          <a:p>
            <a:r>
              <a:rPr lang="en-US" altLang="zh-CN" sz="6000" dirty="0">
                <a:solidFill>
                  <a:prstClr val="white"/>
                </a:solidFill>
              </a:rPr>
              <a:t>1</a:t>
            </a:r>
            <a:r>
              <a:rPr lang="zh-CN" altLang="en-US" sz="6000" dirty="0">
                <a:solidFill>
                  <a:prstClr val="white"/>
                </a:solidFill>
              </a:rPr>
              <a:t>、</a:t>
            </a:r>
            <a:r>
              <a:rPr lang="en-US" altLang="zh-CN" sz="6000" dirty="0">
                <a:solidFill>
                  <a:prstClr val="white"/>
                </a:solidFill>
              </a:rPr>
              <a:t>WHY</a:t>
            </a:r>
          </a:p>
          <a:p>
            <a:r>
              <a:rPr lang="en-US" altLang="zh-CN" sz="6000" dirty="0">
                <a:solidFill>
                  <a:prstClr val="white"/>
                </a:solidFill>
              </a:rPr>
              <a:t>2</a:t>
            </a:r>
            <a:r>
              <a:rPr lang="zh-CN" altLang="en-US" sz="6000" dirty="0">
                <a:solidFill>
                  <a:prstClr val="white"/>
                </a:solidFill>
              </a:rPr>
              <a:t>、</a:t>
            </a:r>
            <a:r>
              <a:rPr lang="en-US" altLang="zh-CN" sz="6000" dirty="0">
                <a:solidFill>
                  <a:prstClr val="white"/>
                </a:solidFill>
              </a:rPr>
              <a:t>WHAT</a:t>
            </a:r>
          </a:p>
          <a:p>
            <a:r>
              <a:rPr lang="en-US" altLang="zh-CN" sz="6000" dirty="0" smtClean="0">
                <a:solidFill>
                  <a:schemeClr val="accent1"/>
                </a:solidFill>
              </a:rPr>
              <a:t>3</a:t>
            </a:r>
            <a:r>
              <a:rPr lang="zh-CN" altLang="en-US" sz="6000" dirty="0" smtClean="0">
                <a:solidFill>
                  <a:schemeClr val="accent1"/>
                </a:solidFill>
              </a:rPr>
              <a:t>、</a:t>
            </a:r>
            <a:r>
              <a:rPr lang="en-US" altLang="zh-CN" sz="6000" dirty="0" smtClean="0">
                <a:solidFill>
                  <a:schemeClr val="accent1"/>
                </a:solidFill>
              </a:rPr>
              <a:t>HOW</a:t>
            </a:r>
            <a:r>
              <a:rPr lang="zh-CN" altLang="en-US" sz="6000" dirty="0" smtClean="0">
                <a:solidFill>
                  <a:schemeClr val="accent1"/>
                </a:solidFill>
              </a:rPr>
              <a:t>（模式图）</a:t>
            </a:r>
            <a:endParaRPr lang="en-US" altLang="zh-CN" sz="6000" dirty="0" smtClean="0">
              <a:solidFill>
                <a:schemeClr val="accent1"/>
              </a:solidFill>
            </a:endParaRPr>
          </a:p>
          <a:p>
            <a:r>
              <a:rPr lang="en-US" altLang="zh-CN" sz="6000" dirty="0" smtClean="0">
                <a:solidFill>
                  <a:prstClr val="white"/>
                </a:solidFill>
              </a:rPr>
              <a:t>4</a:t>
            </a:r>
            <a:r>
              <a:rPr lang="zh-CN" altLang="en-US" sz="6000" dirty="0" smtClean="0">
                <a:solidFill>
                  <a:prstClr val="white"/>
                </a:solidFill>
              </a:rPr>
              <a:t>、</a:t>
            </a:r>
            <a:r>
              <a:rPr lang="en-US" altLang="zh-CN" sz="6000" dirty="0" smtClean="0">
                <a:solidFill>
                  <a:prstClr val="white"/>
                </a:solidFill>
              </a:rPr>
              <a:t>HOW</a:t>
            </a:r>
            <a:r>
              <a:rPr lang="zh-CN" altLang="en-US" sz="6000" dirty="0" smtClean="0">
                <a:solidFill>
                  <a:prstClr val="white"/>
                </a:solidFill>
              </a:rPr>
              <a:t>（公式推导）</a:t>
            </a:r>
            <a:endParaRPr lang="zh-CN" altLang="en-US" sz="6000" dirty="0">
              <a:solidFill>
                <a:prstClr val="white"/>
              </a:solidFill>
            </a:endParaRPr>
          </a:p>
        </p:txBody>
      </p:sp>
    </p:spTree>
    <p:extLst>
      <p:ext uri="{BB962C8B-B14F-4D97-AF65-F5344CB8AC3E}">
        <p14:creationId xmlns:p14="http://schemas.microsoft.com/office/powerpoint/2010/main" val="25863667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620688"/>
            <a:ext cx="6192688" cy="369332"/>
          </a:xfrm>
          <a:prstGeom prst="rect">
            <a:avLst/>
          </a:prstGeom>
        </p:spPr>
        <p:txBody>
          <a:bodyPr wrap="square">
            <a:spAutoFit/>
          </a:bodyPr>
          <a:lstStyle/>
          <a:p>
            <a:r>
              <a:rPr lang="zh-CN" altLang="en-US" dirty="0" smtClean="0"/>
              <a:t>一种典型的用来识别数字的卷积网络</a:t>
            </a:r>
            <a:r>
              <a:rPr lang="en-US" altLang="zh-CN" dirty="0" smtClean="0"/>
              <a:t>LeNet-5</a:t>
            </a:r>
            <a:r>
              <a:rPr lang="zh-CN" altLang="en-US" dirty="0" smtClean="0"/>
              <a:t>。</a:t>
            </a:r>
            <a:endParaRPr lang="zh-CN" altLang="en-US" dirty="0"/>
          </a:p>
        </p:txBody>
      </p:sp>
      <p:pic>
        <p:nvPicPr>
          <p:cNvPr id="5" name="图片 4"/>
          <p:cNvPicPr>
            <a:picLocks noChangeAspect="1"/>
          </p:cNvPicPr>
          <p:nvPr/>
        </p:nvPicPr>
        <p:blipFill>
          <a:blip r:embed="rId2"/>
          <a:stretch>
            <a:fillRect/>
          </a:stretch>
        </p:blipFill>
        <p:spPr>
          <a:xfrm>
            <a:off x="1259632" y="1196752"/>
            <a:ext cx="6336704" cy="5151127"/>
          </a:xfrm>
          <a:prstGeom prst="rect">
            <a:avLst/>
          </a:prstGeom>
        </p:spPr>
      </p:pic>
    </p:spTree>
    <p:extLst>
      <p:ext uri="{BB962C8B-B14F-4D97-AF65-F5344CB8AC3E}">
        <p14:creationId xmlns:p14="http://schemas.microsoft.com/office/powerpoint/2010/main" val="1481102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332656"/>
            <a:ext cx="9137301" cy="2736304"/>
          </a:xfrm>
          <a:prstGeom prst="rect">
            <a:avLst/>
          </a:prstGeom>
        </p:spPr>
      </p:pic>
      <p:sp>
        <p:nvSpPr>
          <p:cNvPr id="5" name="矩形 4"/>
          <p:cNvSpPr/>
          <p:nvPr/>
        </p:nvSpPr>
        <p:spPr>
          <a:xfrm>
            <a:off x="251520" y="4077072"/>
            <a:ext cx="8424936" cy="1077218"/>
          </a:xfrm>
          <a:prstGeom prst="rect">
            <a:avLst/>
          </a:prstGeom>
        </p:spPr>
        <p:txBody>
          <a:bodyPr wrap="square">
            <a:spAutoFit/>
          </a:bodyPr>
          <a:lstStyle/>
          <a:p>
            <a:r>
              <a:rPr lang="zh-CN" altLang="en-US" sz="3200" dirty="0" smtClean="0"/>
              <a:t>每输入一张</a:t>
            </a:r>
            <a:r>
              <a:rPr lang="en-US" altLang="zh-CN" sz="3200" dirty="0" smtClean="0"/>
              <a:t>32*32</a:t>
            </a:r>
            <a:r>
              <a:rPr lang="zh-CN" altLang="en-US" sz="3200" dirty="0" smtClean="0"/>
              <a:t>大小的图片，</a:t>
            </a:r>
            <a:r>
              <a:rPr lang="en-US" altLang="zh-CN" sz="3200" dirty="0" smtClean="0"/>
              <a:t>F6</a:t>
            </a:r>
            <a:r>
              <a:rPr lang="zh-CN" altLang="en-US" sz="3200" dirty="0" smtClean="0"/>
              <a:t>输出一个</a:t>
            </a:r>
            <a:r>
              <a:rPr lang="en-US" altLang="zh-CN" sz="3200" dirty="0" smtClean="0"/>
              <a:t>84</a:t>
            </a:r>
            <a:r>
              <a:rPr lang="zh-CN" altLang="en-US" sz="3200" dirty="0" smtClean="0"/>
              <a:t>维的向量，这个向量即我们提取出的特征向量。</a:t>
            </a:r>
            <a:endParaRPr lang="zh-CN" altLang="en-US" sz="3200" dirty="0"/>
          </a:p>
        </p:txBody>
      </p:sp>
    </p:spTree>
    <p:extLst>
      <p:ext uri="{BB962C8B-B14F-4D97-AF65-F5344CB8AC3E}">
        <p14:creationId xmlns:p14="http://schemas.microsoft.com/office/powerpoint/2010/main" val="28570651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332656"/>
            <a:ext cx="9137301" cy="2736304"/>
          </a:xfrm>
          <a:prstGeom prst="rect">
            <a:avLst/>
          </a:prstGeom>
        </p:spPr>
      </p:pic>
      <p:sp>
        <p:nvSpPr>
          <p:cNvPr id="5" name="矩形 4"/>
          <p:cNvSpPr/>
          <p:nvPr/>
        </p:nvSpPr>
        <p:spPr>
          <a:xfrm>
            <a:off x="179512" y="3212976"/>
            <a:ext cx="6336704" cy="2062103"/>
          </a:xfrm>
          <a:prstGeom prst="rect">
            <a:avLst/>
          </a:prstGeom>
        </p:spPr>
        <p:txBody>
          <a:bodyPr wrap="square">
            <a:spAutoFit/>
          </a:bodyPr>
          <a:lstStyle/>
          <a:p>
            <a:r>
              <a:rPr lang="zh-CN" altLang="en-US" sz="3200" dirty="0" smtClean="0"/>
              <a:t>网络的</a:t>
            </a:r>
            <a:r>
              <a:rPr lang="en-US" altLang="zh-CN" sz="3200" dirty="0" smtClean="0"/>
              <a:t>C1</a:t>
            </a:r>
            <a:r>
              <a:rPr lang="zh-CN" altLang="en-US" sz="3200" dirty="0" smtClean="0"/>
              <a:t>层是一个卷积层（为什么是卷积？卷积运算一个重要的特点就是，通过卷积运算，可以使原信号特征增强，并且降低噪音</a:t>
            </a:r>
            <a:r>
              <a:rPr lang="zh-CN" altLang="en-US" sz="3200" dirty="0" smtClean="0"/>
              <a:t>）</a:t>
            </a:r>
            <a:r>
              <a:rPr lang="en-US" altLang="zh-CN" sz="3200" dirty="0" smtClean="0"/>
              <a:t>?</a:t>
            </a:r>
            <a:endParaRPr lang="zh-CN" altLang="en-US" sz="3200" dirty="0"/>
          </a:p>
        </p:txBody>
      </p:sp>
      <p:sp>
        <p:nvSpPr>
          <p:cNvPr id="7" name="矩形 6"/>
          <p:cNvSpPr/>
          <p:nvPr/>
        </p:nvSpPr>
        <p:spPr>
          <a:xfrm>
            <a:off x="4067944" y="5517232"/>
            <a:ext cx="4572000" cy="646331"/>
          </a:xfrm>
          <a:prstGeom prst="rect">
            <a:avLst/>
          </a:prstGeom>
        </p:spPr>
        <p:txBody>
          <a:bodyPr>
            <a:spAutoFit/>
          </a:bodyPr>
          <a:lstStyle/>
          <a:p>
            <a:r>
              <a:rPr lang="zh-CN" altLang="en-US" dirty="0" smtClean="0"/>
              <a:t>回顾：滤波器去卷积图像得到对图像的特征的反映，我们称之为</a:t>
            </a:r>
            <a:r>
              <a:rPr lang="en-US" altLang="zh-CN" dirty="0" smtClean="0"/>
              <a:t>Feature Map</a:t>
            </a:r>
            <a:r>
              <a:rPr lang="zh-CN" altLang="en-US" dirty="0" smtClean="0"/>
              <a:t>。</a:t>
            </a:r>
            <a:endParaRPr lang="zh-CN" altLang="en-US" dirty="0"/>
          </a:p>
        </p:txBody>
      </p:sp>
    </p:spTree>
    <p:extLst>
      <p:ext uri="{BB962C8B-B14F-4D97-AF65-F5344CB8AC3E}">
        <p14:creationId xmlns:p14="http://schemas.microsoft.com/office/powerpoint/2010/main" val="37600360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906086116"/>
              </p:ext>
            </p:extLst>
          </p:nvPr>
        </p:nvGraphicFramePr>
        <p:xfrm>
          <a:off x="827585" y="2132856"/>
          <a:ext cx="1728192" cy="1296144"/>
        </p:xfrm>
        <a:graphic>
          <a:graphicData uri="http://schemas.openxmlformats.org/drawingml/2006/table">
            <a:tbl>
              <a:tblPr>
                <a:tableStyleId>{5940675A-B579-460E-94D1-54222C63F5DA}</a:tableStyleId>
              </a:tblPr>
              <a:tblGrid>
                <a:gridCol w="576064"/>
                <a:gridCol w="576064"/>
                <a:gridCol w="576064"/>
              </a:tblGrid>
              <a:tr h="432048">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r>
              <a:tr h="432048">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r>
              <a:tr h="432048">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r>
            </a:tbl>
          </a:graphicData>
        </a:graphic>
      </p:graphicFrame>
      <p:sp>
        <p:nvSpPr>
          <p:cNvPr id="5" name="文本框 4"/>
          <p:cNvSpPr txBox="1"/>
          <p:nvPr/>
        </p:nvSpPr>
        <p:spPr>
          <a:xfrm>
            <a:off x="683568" y="1268760"/>
            <a:ext cx="2736304" cy="646331"/>
          </a:xfrm>
          <a:prstGeom prst="rect">
            <a:avLst/>
          </a:prstGeom>
          <a:noFill/>
        </p:spPr>
        <p:txBody>
          <a:bodyPr wrap="square" rtlCol="0">
            <a:spAutoFit/>
          </a:bodyPr>
          <a:lstStyle/>
          <a:p>
            <a:r>
              <a:rPr lang="en-US" altLang="zh-CN" dirty="0" smtClean="0"/>
              <a:t>1</a:t>
            </a:r>
            <a:r>
              <a:rPr lang="zh-CN" altLang="en-US" dirty="0" smtClean="0"/>
              <a:t>、某种滤波器的大小是</a:t>
            </a:r>
            <a:r>
              <a:rPr lang="en-US" altLang="zh-CN" dirty="0" smtClean="0"/>
              <a:t>3</a:t>
            </a:r>
            <a:r>
              <a:rPr lang="zh-CN" altLang="en-US" dirty="0" smtClean="0"/>
              <a:t>*</a:t>
            </a:r>
            <a:r>
              <a:rPr lang="en-US" altLang="zh-CN" dirty="0" smtClean="0"/>
              <a:t>3</a:t>
            </a:r>
            <a:r>
              <a:rPr lang="zh-CN" altLang="en-US" dirty="0" smtClean="0"/>
              <a:t>，数据如图：</a:t>
            </a:r>
            <a:endParaRPr lang="zh-CN" altLang="en-US" dirty="0"/>
          </a:p>
        </p:txBody>
      </p:sp>
      <p:sp>
        <p:nvSpPr>
          <p:cNvPr id="6" name="矩形 5"/>
          <p:cNvSpPr/>
          <p:nvPr/>
        </p:nvSpPr>
        <p:spPr>
          <a:xfrm>
            <a:off x="683568" y="476672"/>
            <a:ext cx="1659044" cy="584775"/>
          </a:xfrm>
          <a:prstGeom prst="rect">
            <a:avLst/>
          </a:prstGeom>
        </p:spPr>
        <p:txBody>
          <a:bodyPr wrap="none">
            <a:spAutoFit/>
          </a:bodyPr>
          <a:lstStyle/>
          <a:p>
            <a:r>
              <a:rPr lang="en-US" altLang="zh-CN" sz="3200" dirty="0" smtClean="0"/>
              <a:t>convolve</a:t>
            </a:r>
            <a:endParaRPr lang="zh-CN" altLang="en-US" sz="3200" dirty="0"/>
          </a:p>
        </p:txBody>
      </p:sp>
      <p:sp>
        <p:nvSpPr>
          <p:cNvPr id="7" name="文本框 6"/>
          <p:cNvSpPr txBox="1"/>
          <p:nvPr/>
        </p:nvSpPr>
        <p:spPr>
          <a:xfrm>
            <a:off x="698456" y="3789040"/>
            <a:ext cx="2880320" cy="646331"/>
          </a:xfrm>
          <a:prstGeom prst="rect">
            <a:avLst/>
          </a:prstGeom>
          <a:noFill/>
        </p:spPr>
        <p:txBody>
          <a:bodyPr wrap="square" rtlCol="0">
            <a:spAutoFit/>
          </a:bodyPr>
          <a:lstStyle/>
          <a:p>
            <a:r>
              <a:rPr lang="en-US" altLang="zh-CN" dirty="0" smtClean="0"/>
              <a:t>2</a:t>
            </a:r>
            <a:r>
              <a:rPr lang="zh-CN" altLang="en-US" dirty="0" smtClean="0"/>
              <a:t>、原来的图像大小是</a:t>
            </a:r>
            <a:r>
              <a:rPr lang="en-US" altLang="zh-CN" dirty="0" smtClean="0"/>
              <a:t>5</a:t>
            </a:r>
            <a:r>
              <a:rPr lang="zh-CN" altLang="en-US" dirty="0" smtClean="0"/>
              <a:t>*</a:t>
            </a:r>
            <a:r>
              <a:rPr lang="en-US" altLang="zh-CN" dirty="0" smtClean="0"/>
              <a:t>5</a:t>
            </a:r>
            <a:r>
              <a:rPr lang="zh-CN" altLang="en-US" dirty="0" smtClean="0"/>
              <a:t>，数据如图：</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4066598049"/>
              </p:ext>
            </p:extLst>
          </p:nvPr>
        </p:nvGraphicFramePr>
        <p:xfrm>
          <a:off x="716760" y="4455121"/>
          <a:ext cx="2487090" cy="2070225"/>
        </p:xfrm>
        <a:graphic>
          <a:graphicData uri="http://schemas.openxmlformats.org/drawingml/2006/table">
            <a:tbl>
              <a:tblPr firstRow="1" bandRow="1">
                <a:tableStyleId>{5940675A-B579-460E-94D1-54222C63F5DA}</a:tableStyleId>
              </a:tblPr>
              <a:tblGrid>
                <a:gridCol w="497418"/>
                <a:gridCol w="497418"/>
                <a:gridCol w="497418"/>
                <a:gridCol w="497418"/>
                <a:gridCol w="497418"/>
              </a:tblGrid>
              <a:tr h="414045">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414045">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r>
              <a:tr h="414045">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r>
              <a:tr h="414045">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r>
              <a:tr h="414045">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960240"/>
            <a:ext cx="5010150" cy="3657600"/>
          </a:xfrm>
          <a:prstGeom prst="rect">
            <a:avLst/>
          </a:prstGeom>
        </p:spPr>
      </p:pic>
    </p:spTree>
    <p:extLst>
      <p:ext uri="{BB962C8B-B14F-4D97-AF65-F5344CB8AC3E}">
        <p14:creationId xmlns:p14="http://schemas.microsoft.com/office/powerpoint/2010/main" val="22330107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548680"/>
            <a:ext cx="5010150" cy="3657600"/>
          </a:xfrm>
          <a:prstGeom prst="rect">
            <a:avLst/>
          </a:prstGeom>
        </p:spPr>
      </p:pic>
      <p:sp>
        <p:nvSpPr>
          <p:cNvPr id="5" name="矩形 4"/>
          <p:cNvSpPr/>
          <p:nvPr/>
        </p:nvSpPr>
        <p:spPr>
          <a:xfrm>
            <a:off x="683568" y="476672"/>
            <a:ext cx="1659044" cy="584775"/>
          </a:xfrm>
          <a:prstGeom prst="rect">
            <a:avLst/>
          </a:prstGeom>
        </p:spPr>
        <p:txBody>
          <a:bodyPr wrap="none">
            <a:spAutoFit/>
          </a:bodyPr>
          <a:lstStyle/>
          <a:p>
            <a:r>
              <a:rPr lang="en-US" altLang="zh-CN" sz="3200" dirty="0" smtClean="0"/>
              <a:t>convolve</a:t>
            </a:r>
            <a:endParaRPr lang="zh-CN" altLang="en-US" sz="3200" dirty="0"/>
          </a:p>
        </p:txBody>
      </p:sp>
      <p:sp>
        <p:nvSpPr>
          <p:cNvPr id="6" name="矩形 5"/>
          <p:cNvSpPr/>
          <p:nvPr/>
        </p:nvSpPr>
        <p:spPr>
          <a:xfrm>
            <a:off x="467544" y="1279210"/>
            <a:ext cx="3168352" cy="4524315"/>
          </a:xfrm>
          <a:prstGeom prst="rect">
            <a:avLst/>
          </a:prstGeom>
        </p:spPr>
        <p:txBody>
          <a:bodyPr wrap="square">
            <a:spAutoFit/>
          </a:bodyPr>
          <a:lstStyle/>
          <a:p>
            <a:r>
              <a:rPr lang="en-US" altLang="zh-CN" dirty="0" smtClean="0"/>
              <a:t>Formally, 1.given some large  images </a:t>
            </a:r>
            <a:r>
              <a:rPr lang="en-US" altLang="zh-CN" dirty="0" err="1" smtClean="0"/>
              <a:t>xlarge</a:t>
            </a:r>
            <a:r>
              <a:rPr lang="en-US" altLang="zh-CN" dirty="0" smtClean="0"/>
              <a:t>, we first train a sparse </a:t>
            </a:r>
            <a:r>
              <a:rPr lang="en-US" altLang="zh-CN" dirty="0" err="1" smtClean="0"/>
              <a:t>autoencoder</a:t>
            </a:r>
            <a:r>
              <a:rPr lang="en-US" altLang="zh-CN" dirty="0" smtClean="0"/>
              <a:t> on small  patches </a:t>
            </a:r>
            <a:r>
              <a:rPr lang="en-US" altLang="zh-CN" dirty="0" err="1" smtClean="0"/>
              <a:t>xsmall</a:t>
            </a:r>
            <a:r>
              <a:rPr lang="en-US" altLang="zh-CN" dirty="0" smtClean="0"/>
              <a:t> sampled from these images,2. learning k </a:t>
            </a:r>
            <a:r>
              <a:rPr lang="en-US" altLang="zh-CN" dirty="0" smtClean="0">
                <a:solidFill>
                  <a:schemeClr val="accent2">
                    <a:lumMod val="60000"/>
                    <a:lumOff val="40000"/>
                  </a:schemeClr>
                </a:solidFill>
              </a:rPr>
              <a:t>features f = σ(W(1)</a:t>
            </a:r>
            <a:r>
              <a:rPr lang="en-US" altLang="zh-CN" dirty="0" err="1" smtClean="0">
                <a:solidFill>
                  <a:schemeClr val="accent2">
                    <a:lumMod val="60000"/>
                    <a:lumOff val="40000"/>
                  </a:schemeClr>
                </a:solidFill>
              </a:rPr>
              <a:t>xsmall</a:t>
            </a:r>
            <a:r>
              <a:rPr lang="en-US" altLang="zh-CN" dirty="0" smtClean="0">
                <a:solidFill>
                  <a:schemeClr val="accent2">
                    <a:lumMod val="60000"/>
                    <a:lumOff val="40000"/>
                  </a:schemeClr>
                </a:solidFill>
              </a:rPr>
              <a:t> + b(1)) </a:t>
            </a:r>
            <a:r>
              <a:rPr lang="en-US" altLang="zh-CN" dirty="0" smtClean="0"/>
              <a:t>(where σ is the sigmoid function), given by the weights W(1) and biases b(1) from the visible units to the hidden units. For every  patch </a:t>
            </a:r>
            <a:r>
              <a:rPr lang="en-US" altLang="zh-CN" dirty="0" err="1" smtClean="0"/>
              <a:t>xs</a:t>
            </a:r>
            <a:r>
              <a:rPr lang="en-US" altLang="zh-CN" dirty="0" smtClean="0"/>
              <a:t> in the large image, we compute fs = σ(W(1)</a:t>
            </a:r>
            <a:r>
              <a:rPr lang="en-US" altLang="zh-CN" dirty="0" err="1" smtClean="0"/>
              <a:t>xs</a:t>
            </a:r>
            <a:r>
              <a:rPr lang="en-US" altLang="zh-CN" dirty="0" smtClean="0"/>
              <a:t> + b(1)), giving us </a:t>
            </a:r>
            <a:r>
              <a:rPr lang="en-US" altLang="zh-CN" dirty="0" err="1" smtClean="0"/>
              <a:t>fconvolved</a:t>
            </a:r>
            <a:r>
              <a:rPr lang="en-US" altLang="zh-CN" dirty="0" smtClean="0"/>
              <a:t>, </a:t>
            </a:r>
          </a:p>
          <a:p>
            <a:r>
              <a:rPr lang="en-US" altLang="zh-CN" dirty="0"/>
              <a:t> </a:t>
            </a:r>
            <a:r>
              <a:rPr lang="en-US" altLang="zh-CN" dirty="0" smtClean="0"/>
              <a:t>                                              a  array of convolved features.</a:t>
            </a:r>
            <a:endParaRPr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5229200"/>
            <a:ext cx="2286000" cy="190500"/>
          </a:xfrm>
          <a:prstGeom prst="rect">
            <a:avLst/>
          </a:prstGeom>
        </p:spPr>
      </p:pic>
      <p:sp>
        <p:nvSpPr>
          <p:cNvPr id="8" name="文本框 7"/>
          <p:cNvSpPr txBox="1"/>
          <p:nvPr/>
        </p:nvSpPr>
        <p:spPr>
          <a:xfrm>
            <a:off x="3779912" y="4953943"/>
            <a:ext cx="5112568" cy="923330"/>
          </a:xfrm>
          <a:prstGeom prst="rect">
            <a:avLst/>
          </a:prstGeom>
          <a:noFill/>
        </p:spPr>
        <p:txBody>
          <a:bodyPr wrap="square" rtlCol="0">
            <a:spAutoFit/>
          </a:bodyPr>
          <a:lstStyle/>
          <a:p>
            <a:r>
              <a:rPr lang="zh-CN" altLang="en-US" dirty="0" smtClean="0"/>
              <a:t>设输入图片大小为</a:t>
            </a:r>
            <a:r>
              <a:rPr lang="en-US" altLang="zh-CN" dirty="0" smtClean="0"/>
              <a:t>r*c,</a:t>
            </a:r>
            <a:r>
              <a:rPr lang="zh-CN" altLang="en-US" dirty="0" smtClean="0"/>
              <a:t>用的</a:t>
            </a:r>
            <a:r>
              <a:rPr lang="en-US" altLang="zh-CN" dirty="0" smtClean="0"/>
              <a:t>patch</a:t>
            </a:r>
            <a:r>
              <a:rPr lang="zh-CN" altLang="en-US" dirty="0" smtClean="0"/>
              <a:t>即每个滤波器的大小为</a:t>
            </a:r>
            <a:r>
              <a:rPr lang="en-US" altLang="zh-CN" dirty="0" smtClean="0"/>
              <a:t>a*b,</a:t>
            </a:r>
            <a:r>
              <a:rPr lang="zh-CN" altLang="en-US" dirty="0" smtClean="0"/>
              <a:t>步长为</a:t>
            </a:r>
            <a:r>
              <a:rPr lang="en-US" altLang="zh-CN" dirty="0" smtClean="0"/>
              <a:t>1</a:t>
            </a:r>
            <a:r>
              <a:rPr lang="zh-CN" altLang="en-US" dirty="0" smtClean="0"/>
              <a:t>。因此，得出来的神经元数目为（</a:t>
            </a:r>
            <a:r>
              <a:rPr lang="en-US" altLang="zh-CN" dirty="0" smtClean="0"/>
              <a:t>r-a+1)X(c-b+1)</a:t>
            </a:r>
            <a:r>
              <a:rPr lang="zh-CN" altLang="en-US" dirty="0" smtClean="0"/>
              <a:t>。上图中，神经元数目为</a:t>
            </a:r>
            <a:r>
              <a:rPr lang="en-US" altLang="zh-CN" dirty="0" smtClean="0"/>
              <a:t>3</a:t>
            </a:r>
            <a:r>
              <a:rPr lang="zh-CN" altLang="en-US" dirty="0" smtClean="0"/>
              <a:t>*</a:t>
            </a:r>
            <a:r>
              <a:rPr lang="en-US" altLang="zh-CN" dirty="0" smtClean="0"/>
              <a:t>3</a:t>
            </a:r>
            <a:r>
              <a:rPr lang="zh-CN" altLang="en-US" dirty="0" smtClean="0"/>
              <a:t>。</a:t>
            </a:r>
            <a:endParaRPr lang="zh-CN" altLang="en-US" dirty="0"/>
          </a:p>
        </p:txBody>
      </p:sp>
      <p:sp>
        <p:nvSpPr>
          <p:cNvPr id="9" name="矩形 8"/>
          <p:cNvSpPr/>
          <p:nvPr/>
        </p:nvSpPr>
        <p:spPr>
          <a:xfrm>
            <a:off x="7092280" y="4206280"/>
            <a:ext cx="1384803" cy="369332"/>
          </a:xfrm>
          <a:prstGeom prst="rect">
            <a:avLst/>
          </a:prstGeom>
        </p:spPr>
        <p:txBody>
          <a:bodyPr wrap="none">
            <a:spAutoFit/>
          </a:bodyPr>
          <a:lstStyle/>
          <a:p>
            <a:r>
              <a:rPr lang="en-US" altLang="zh-CN" dirty="0" smtClean="0">
                <a:solidFill>
                  <a:schemeClr val="accent2">
                    <a:lumMod val="60000"/>
                    <a:lumOff val="40000"/>
                  </a:schemeClr>
                </a:solidFill>
              </a:rPr>
              <a:t>Feature Map</a:t>
            </a:r>
            <a:endParaRPr lang="zh-CN" altLang="en-US" dirty="0">
              <a:solidFill>
                <a:schemeClr val="accent2">
                  <a:lumMod val="60000"/>
                  <a:lumOff val="40000"/>
                </a:schemeClr>
              </a:solidFill>
            </a:endParaRPr>
          </a:p>
        </p:txBody>
      </p:sp>
      <p:cxnSp>
        <p:nvCxnSpPr>
          <p:cNvPr id="11" name="直接箭头连接符 10"/>
          <p:cNvCxnSpPr/>
          <p:nvPr/>
        </p:nvCxnSpPr>
        <p:spPr>
          <a:xfrm flipH="1" flipV="1">
            <a:off x="8117043" y="2996952"/>
            <a:ext cx="360040"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3335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3717032"/>
            <a:ext cx="8064896" cy="2554545"/>
          </a:xfrm>
          <a:prstGeom prst="rect">
            <a:avLst/>
          </a:prstGeom>
        </p:spPr>
        <p:txBody>
          <a:bodyPr wrap="square">
            <a:spAutoFit/>
          </a:bodyPr>
          <a:lstStyle/>
          <a:p>
            <a:r>
              <a:rPr lang="en-US" altLang="zh-CN" sz="3200" dirty="0" smtClean="0"/>
              <a:t>C1</a:t>
            </a:r>
            <a:r>
              <a:rPr lang="zh-CN" altLang="en-US" sz="3200" dirty="0" smtClean="0"/>
              <a:t>层的</a:t>
            </a:r>
            <a:r>
              <a:rPr lang="en-US" altLang="zh-CN" sz="3200" dirty="0" smtClean="0"/>
              <a:t>Feature Map</a:t>
            </a:r>
            <a:r>
              <a:rPr lang="zh-CN" altLang="en-US" sz="3200" dirty="0" smtClean="0"/>
              <a:t>中滤波器的大小为（</a:t>
            </a:r>
            <a:r>
              <a:rPr lang="en-US" altLang="zh-CN" sz="3200" dirty="0" smtClean="0"/>
              <a:t>5</a:t>
            </a:r>
            <a:r>
              <a:rPr lang="zh-CN" altLang="en-US" sz="3200" dirty="0" smtClean="0"/>
              <a:t>*</a:t>
            </a:r>
            <a:r>
              <a:rPr lang="en-US" altLang="zh-CN" sz="3200" dirty="0" smtClean="0"/>
              <a:t>5</a:t>
            </a:r>
            <a:r>
              <a:rPr lang="zh-CN" altLang="en-US" sz="3200" dirty="0" smtClean="0"/>
              <a:t>），此时特征图（</a:t>
            </a:r>
            <a:r>
              <a:rPr lang="en-US" altLang="zh-CN" sz="3200" dirty="0" smtClean="0"/>
              <a:t>feature)</a:t>
            </a:r>
            <a:r>
              <a:rPr lang="zh-CN" altLang="en-US" sz="3200" dirty="0" smtClean="0"/>
              <a:t>的大小为</a:t>
            </a:r>
            <a:r>
              <a:rPr lang="en-US" altLang="zh-CN" sz="3200" dirty="0" smtClean="0"/>
              <a:t>(32-5+1)*(32-5+1)=28*28</a:t>
            </a:r>
            <a:r>
              <a:rPr lang="zh-CN" altLang="en-US" sz="3200" dirty="0" smtClean="0"/>
              <a:t>，同时，有</a:t>
            </a:r>
            <a:r>
              <a:rPr lang="en-US" altLang="zh-CN" sz="3200" dirty="0" smtClean="0"/>
              <a:t>6</a:t>
            </a:r>
            <a:r>
              <a:rPr lang="zh-CN" altLang="en-US" sz="3200" dirty="0" smtClean="0"/>
              <a:t>种滤波器，所以是</a:t>
            </a:r>
            <a:r>
              <a:rPr lang="en-US" altLang="zh-CN" sz="3200" dirty="0" smtClean="0"/>
              <a:t>6@28X28</a:t>
            </a:r>
            <a:r>
              <a:rPr lang="zh-CN" altLang="en-US" sz="3200" dirty="0" smtClean="0"/>
              <a:t>。</a:t>
            </a:r>
            <a:r>
              <a:rPr lang="en-US" altLang="zh-CN" sz="3200" dirty="0" smtClean="0"/>
              <a:t>Feature</a:t>
            </a:r>
            <a:r>
              <a:rPr lang="zh-CN" altLang="en-US" sz="3200" dirty="0" smtClean="0"/>
              <a:t>中每个神经元中的元素是对输入的卷积值再加上可训练偏置。</a:t>
            </a:r>
            <a:endParaRPr lang="zh-CN" altLang="en-US" dirty="0"/>
          </a:p>
        </p:txBody>
      </p:sp>
      <p:pic>
        <p:nvPicPr>
          <p:cNvPr id="6" name="图片 5"/>
          <p:cNvPicPr>
            <a:picLocks noChangeAspect="1"/>
          </p:cNvPicPr>
          <p:nvPr/>
        </p:nvPicPr>
        <p:blipFill>
          <a:blip r:embed="rId2"/>
          <a:stretch>
            <a:fillRect/>
          </a:stretch>
        </p:blipFill>
        <p:spPr>
          <a:xfrm>
            <a:off x="0" y="332656"/>
            <a:ext cx="9137301" cy="2736304"/>
          </a:xfrm>
          <a:prstGeom prst="rect">
            <a:avLst/>
          </a:prstGeom>
        </p:spPr>
      </p:pic>
    </p:spTree>
    <p:extLst>
      <p:ext uri="{BB962C8B-B14F-4D97-AF65-F5344CB8AC3E}">
        <p14:creationId xmlns:p14="http://schemas.microsoft.com/office/powerpoint/2010/main" val="23217854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536" y="1340768"/>
            <a:ext cx="7272808" cy="1077218"/>
          </a:xfrm>
          <a:prstGeom prst="rect">
            <a:avLst/>
          </a:prstGeom>
          <a:noFill/>
        </p:spPr>
        <p:txBody>
          <a:bodyPr wrap="square" rtlCol="0">
            <a:spAutoFit/>
          </a:bodyPr>
          <a:lstStyle/>
          <a:p>
            <a:r>
              <a:rPr lang="zh-CN" altLang="en-US" sz="3200" dirty="0"/>
              <a:t>问</a:t>
            </a:r>
            <a:r>
              <a:rPr lang="zh-CN" altLang="en-US" sz="3200" dirty="0" smtClean="0"/>
              <a:t>：结合前面的知识，此时有</a:t>
            </a:r>
            <a:r>
              <a:rPr lang="en-US" altLang="zh-CN" sz="3200" dirty="0" smtClean="0"/>
              <a:t>____</a:t>
            </a:r>
            <a:r>
              <a:rPr lang="zh-CN" altLang="en-US" sz="3200" dirty="0" smtClean="0"/>
              <a:t>个参数。</a:t>
            </a:r>
            <a:endParaRPr lang="zh-CN" altLang="en-US" sz="3200" dirty="0"/>
          </a:p>
        </p:txBody>
      </p:sp>
      <p:sp>
        <p:nvSpPr>
          <p:cNvPr id="6" name="文本框 5"/>
          <p:cNvSpPr txBox="1"/>
          <p:nvPr/>
        </p:nvSpPr>
        <p:spPr>
          <a:xfrm>
            <a:off x="395536" y="2996952"/>
            <a:ext cx="7992888" cy="2062103"/>
          </a:xfrm>
          <a:prstGeom prst="rect">
            <a:avLst/>
          </a:prstGeom>
          <a:noFill/>
        </p:spPr>
        <p:txBody>
          <a:bodyPr wrap="square" rtlCol="0">
            <a:spAutoFit/>
          </a:bodyPr>
          <a:lstStyle/>
          <a:p>
            <a:r>
              <a:rPr lang="zh-CN" altLang="en-US" sz="3200" dirty="0" smtClean="0"/>
              <a:t>答：</a:t>
            </a:r>
            <a:r>
              <a:rPr lang="en-US" altLang="zh-CN" sz="3200" dirty="0" smtClean="0"/>
              <a:t>156</a:t>
            </a:r>
            <a:r>
              <a:rPr lang="zh-CN" altLang="en-US" sz="3200" dirty="0" smtClean="0"/>
              <a:t>个参数，每个滤波器</a:t>
            </a:r>
            <a:r>
              <a:rPr lang="en-US" altLang="zh-CN" sz="3200" dirty="0" smtClean="0"/>
              <a:t>5*5=25</a:t>
            </a:r>
            <a:r>
              <a:rPr lang="zh-CN" altLang="en-US" sz="3200" dirty="0" smtClean="0"/>
              <a:t>个</a:t>
            </a:r>
            <a:r>
              <a:rPr lang="en-US" altLang="zh-CN" sz="3200" dirty="0" smtClean="0"/>
              <a:t>unit</a:t>
            </a:r>
            <a:r>
              <a:rPr lang="zh-CN" altLang="en-US" sz="3200" dirty="0" smtClean="0"/>
              <a:t>参数和一个</a:t>
            </a:r>
            <a:r>
              <a:rPr lang="en-US" altLang="zh-CN" sz="3200" dirty="0" smtClean="0"/>
              <a:t>bias</a:t>
            </a:r>
            <a:r>
              <a:rPr lang="zh-CN" altLang="en-US" sz="3200" dirty="0" smtClean="0"/>
              <a:t>参数，一共</a:t>
            </a:r>
            <a:r>
              <a:rPr lang="en-US" altLang="zh-CN" sz="3200" dirty="0" smtClean="0"/>
              <a:t>6</a:t>
            </a:r>
            <a:r>
              <a:rPr lang="zh-CN" altLang="en-US" sz="3200" dirty="0" smtClean="0"/>
              <a:t>个滤波器，共</a:t>
            </a:r>
            <a:r>
              <a:rPr lang="en-US" altLang="zh-CN" sz="3200" dirty="0" smtClean="0"/>
              <a:t>(5*5+1)*6=156</a:t>
            </a:r>
            <a:r>
              <a:rPr lang="zh-CN" altLang="en-US" sz="3200" dirty="0" smtClean="0"/>
              <a:t>个参数和（</a:t>
            </a:r>
            <a:r>
              <a:rPr lang="en-US" altLang="zh-CN" sz="3200" dirty="0" smtClean="0"/>
              <a:t>5</a:t>
            </a:r>
            <a:r>
              <a:rPr lang="zh-CN" altLang="en-US" sz="3200" dirty="0" smtClean="0"/>
              <a:t>*</a:t>
            </a:r>
            <a:r>
              <a:rPr lang="en-US" altLang="zh-CN" sz="3200" dirty="0" smtClean="0"/>
              <a:t>5+1</a:t>
            </a:r>
            <a:r>
              <a:rPr lang="zh-CN" altLang="en-US" sz="3200" dirty="0" smtClean="0"/>
              <a:t>）</a:t>
            </a:r>
            <a:r>
              <a:rPr lang="en-US" altLang="zh-CN" sz="3200" dirty="0" smtClean="0"/>
              <a:t>*(28*28)</a:t>
            </a:r>
            <a:r>
              <a:rPr lang="zh-CN" altLang="en-US" sz="3200" dirty="0" smtClean="0"/>
              <a:t>*</a:t>
            </a:r>
            <a:r>
              <a:rPr lang="en-US" altLang="zh-CN" sz="3200" dirty="0" smtClean="0"/>
              <a:t>6=122,304</a:t>
            </a:r>
            <a:r>
              <a:rPr lang="zh-CN" altLang="en-US" sz="3200" dirty="0" smtClean="0"/>
              <a:t>个连接</a:t>
            </a:r>
            <a:r>
              <a:rPr lang="zh-CN" altLang="en-US" sz="3200" dirty="0" smtClean="0"/>
              <a:t>。</a:t>
            </a:r>
            <a:endParaRPr lang="zh-CN" altLang="en-US" sz="3200" dirty="0"/>
          </a:p>
        </p:txBody>
      </p:sp>
    </p:spTree>
    <p:extLst>
      <p:ext uri="{BB962C8B-B14F-4D97-AF65-F5344CB8AC3E}">
        <p14:creationId xmlns:p14="http://schemas.microsoft.com/office/powerpoint/2010/main" val="3996448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51520" y="1412776"/>
            <a:ext cx="8496944" cy="4769253"/>
          </a:xfrm>
          <a:prstGeom prst="rect">
            <a:avLst/>
          </a:prstGeom>
        </p:spPr>
      </p:pic>
      <p:sp>
        <p:nvSpPr>
          <p:cNvPr id="6" name="标题 3"/>
          <p:cNvSpPr>
            <a:spLocks noGrp="1"/>
          </p:cNvSpPr>
          <p:nvPr>
            <p:ph type="title"/>
          </p:nvPr>
        </p:nvSpPr>
        <p:spPr>
          <a:xfrm>
            <a:off x="-108520" y="-99392"/>
            <a:ext cx="8229600" cy="1399032"/>
          </a:xfrm>
        </p:spPr>
        <p:txBody>
          <a:bodyPr/>
          <a:lstStyle/>
          <a:p>
            <a:r>
              <a:rPr lang="zh-CN" altLang="en-US" dirty="0" smtClean="0"/>
              <a:t>回顾 </a:t>
            </a:r>
            <a:r>
              <a:rPr lang="en-US" altLang="zh-CN" dirty="0" smtClean="0"/>
              <a:t>review</a:t>
            </a:r>
            <a:endParaRPr lang="zh-CN" altLang="en-US" dirty="0"/>
          </a:p>
        </p:txBody>
      </p:sp>
    </p:spTree>
    <p:extLst>
      <p:ext uri="{BB962C8B-B14F-4D97-AF65-F5344CB8AC3E}">
        <p14:creationId xmlns:p14="http://schemas.microsoft.com/office/powerpoint/2010/main" val="1643840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2904" y="4149080"/>
            <a:ext cx="7992888" cy="584775"/>
          </a:xfrm>
          <a:prstGeom prst="rect">
            <a:avLst/>
          </a:prstGeom>
        </p:spPr>
        <p:txBody>
          <a:bodyPr wrap="square">
            <a:spAutoFit/>
          </a:bodyPr>
          <a:lstStyle/>
          <a:p>
            <a:r>
              <a:rPr lang="zh-CN" altLang="en-US" sz="3200" dirty="0" smtClean="0"/>
              <a:t> 而到了</a:t>
            </a:r>
            <a:r>
              <a:rPr lang="en-US" altLang="zh-CN" sz="3200" dirty="0" smtClean="0"/>
              <a:t>s2</a:t>
            </a:r>
            <a:r>
              <a:rPr lang="zh-CN" altLang="en-US" sz="3200" dirty="0" smtClean="0"/>
              <a:t>层为下采样层，即</a:t>
            </a:r>
            <a:r>
              <a:rPr lang="en-US" altLang="zh-CN" sz="3200" dirty="0" smtClean="0"/>
              <a:t>pooling</a:t>
            </a:r>
            <a:r>
              <a:rPr lang="zh-CN" altLang="en-US" sz="3200" dirty="0" smtClean="0"/>
              <a:t>层。</a:t>
            </a:r>
            <a:endParaRPr lang="zh-CN" altLang="en-US" sz="3200" dirty="0"/>
          </a:p>
        </p:txBody>
      </p:sp>
      <p:pic>
        <p:nvPicPr>
          <p:cNvPr id="5" name="图片 4"/>
          <p:cNvPicPr>
            <a:picLocks noChangeAspect="1"/>
          </p:cNvPicPr>
          <p:nvPr/>
        </p:nvPicPr>
        <p:blipFill>
          <a:blip r:embed="rId2"/>
          <a:stretch>
            <a:fillRect/>
          </a:stretch>
        </p:blipFill>
        <p:spPr>
          <a:xfrm>
            <a:off x="0" y="193699"/>
            <a:ext cx="9138696" cy="2731245"/>
          </a:xfrm>
          <a:prstGeom prst="rect">
            <a:avLst/>
          </a:prstGeom>
        </p:spPr>
      </p:pic>
    </p:spTree>
    <p:extLst>
      <p:ext uri="{BB962C8B-B14F-4D97-AF65-F5344CB8AC3E}">
        <p14:creationId xmlns:p14="http://schemas.microsoft.com/office/powerpoint/2010/main" val="6419235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568" y="476672"/>
            <a:ext cx="1433406" cy="584775"/>
          </a:xfrm>
          <a:prstGeom prst="rect">
            <a:avLst/>
          </a:prstGeom>
        </p:spPr>
        <p:txBody>
          <a:bodyPr wrap="none">
            <a:spAutoFit/>
          </a:bodyPr>
          <a:lstStyle/>
          <a:p>
            <a:r>
              <a:rPr lang="en-US" altLang="zh-CN" sz="3200" dirty="0" smtClean="0"/>
              <a:t>pooling</a:t>
            </a:r>
            <a:endParaRPr lang="zh-CN" altLang="en-US" sz="3200" dirty="0"/>
          </a:p>
        </p:txBody>
      </p:sp>
      <p:sp>
        <p:nvSpPr>
          <p:cNvPr id="5" name="矩形 4"/>
          <p:cNvSpPr/>
          <p:nvPr/>
        </p:nvSpPr>
        <p:spPr>
          <a:xfrm>
            <a:off x="666424" y="1844824"/>
            <a:ext cx="8100392" cy="2554545"/>
          </a:xfrm>
          <a:prstGeom prst="rect">
            <a:avLst/>
          </a:prstGeom>
        </p:spPr>
        <p:txBody>
          <a:bodyPr wrap="square">
            <a:spAutoFit/>
          </a:bodyPr>
          <a:lstStyle/>
          <a:p>
            <a:r>
              <a:rPr lang="zh-CN" altLang="en-US" dirty="0" smtClean="0"/>
              <a:t>　</a:t>
            </a:r>
            <a:r>
              <a:rPr lang="zh-CN" altLang="en-US" sz="3200" dirty="0"/>
              <a:t> </a:t>
            </a:r>
            <a:r>
              <a:rPr lang="zh-CN" altLang="en-US" sz="3200" dirty="0" smtClean="0"/>
              <a:t>     按照</a:t>
            </a:r>
            <a:r>
              <a:rPr lang="en-US" altLang="zh-CN" sz="3200" dirty="0" smtClean="0"/>
              <a:t>convolution</a:t>
            </a:r>
            <a:r>
              <a:rPr lang="zh-CN" altLang="en-US" sz="3200" dirty="0" smtClean="0"/>
              <a:t>的方法可以减少参数，但是此时同样出现了一个问题，即它的输出向量的维数变得很大，这对后面的分类器的设计同样带来了困难，所以</a:t>
            </a:r>
            <a:r>
              <a:rPr lang="en-US" altLang="zh-CN" sz="3200" dirty="0" smtClean="0"/>
              <a:t>pooling</a:t>
            </a:r>
            <a:r>
              <a:rPr lang="zh-CN" altLang="en-US" sz="3200" dirty="0" smtClean="0"/>
              <a:t>方法就出现了。</a:t>
            </a:r>
          </a:p>
        </p:txBody>
      </p:sp>
    </p:spTree>
    <p:extLst>
      <p:ext uri="{BB962C8B-B14F-4D97-AF65-F5344CB8AC3E}">
        <p14:creationId xmlns:p14="http://schemas.microsoft.com/office/powerpoint/2010/main" val="11582907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27" y="1111139"/>
            <a:ext cx="4502414" cy="2924388"/>
          </a:xfrm>
          <a:prstGeom prst="rect">
            <a:avLst/>
          </a:prstGeom>
        </p:spPr>
      </p:pic>
      <p:sp>
        <p:nvSpPr>
          <p:cNvPr id="8" name="矩形 7"/>
          <p:cNvSpPr/>
          <p:nvPr/>
        </p:nvSpPr>
        <p:spPr>
          <a:xfrm>
            <a:off x="323528" y="4797152"/>
            <a:ext cx="8280920" cy="1477328"/>
          </a:xfrm>
          <a:prstGeom prst="rect">
            <a:avLst/>
          </a:prstGeom>
        </p:spPr>
        <p:txBody>
          <a:bodyPr wrap="square">
            <a:spAutoFit/>
          </a:bodyPr>
          <a:lstStyle/>
          <a:p>
            <a:r>
              <a:rPr lang="en-US" altLang="zh-CN" dirty="0" smtClean="0"/>
              <a:t>Formally, after obtaining our convolved features as described earlier, we decide the size of the region, say  to pool our convolved features over. Then, we divide our convolved features into disjoint  regions, and take the mean (or maximum) feature activation over these regions to obtain the pooled convolved features. These pooled features can then be used for classification.</a:t>
            </a:r>
            <a:endParaRPr lang="en-US" altLang="zh-CN" dirty="0"/>
          </a:p>
        </p:txBody>
      </p:sp>
      <p:sp>
        <p:nvSpPr>
          <p:cNvPr id="9" name="文本框 8"/>
          <p:cNvSpPr txBox="1"/>
          <p:nvPr/>
        </p:nvSpPr>
        <p:spPr>
          <a:xfrm>
            <a:off x="5501611" y="1124744"/>
            <a:ext cx="3096344" cy="2554545"/>
          </a:xfrm>
          <a:prstGeom prst="rect">
            <a:avLst/>
          </a:prstGeom>
          <a:noFill/>
        </p:spPr>
        <p:txBody>
          <a:bodyPr wrap="square" rtlCol="0">
            <a:spAutoFit/>
          </a:bodyPr>
          <a:lstStyle/>
          <a:p>
            <a:r>
              <a:rPr lang="zh-CN" altLang="en-US" sz="3200" dirty="0" smtClean="0"/>
              <a:t>取一个区域，</a:t>
            </a:r>
            <a:r>
              <a:rPr lang="en-US" altLang="zh-CN" sz="3200" dirty="0" smtClean="0"/>
              <a:t>POOL</a:t>
            </a:r>
            <a:r>
              <a:rPr lang="zh-CN" altLang="en-US" sz="3200" dirty="0" smtClean="0"/>
              <a:t>的取法有取</a:t>
            </a:r>
            <a:r>
              <a:rPr lang="en-US" altLang="zh-CN" sz="3200" dirty="0" smtClean="0"/>
              <a:t>max pooling</a:t>
            </a:r>
            <a:r>
              <a:rPr lang="zh-CN" altLang="en-US" sz="3200" dirty="0" smtClean="0"/>
              <a:t>和</a:t>
            </a:r>
            <a:r>
              <a:rPr lang="en-US" altLang="zh-CN" sz="3200" dirty="0" smtClean="0"/>
              <a:t>average pooling</a:t>
            </a:r>
            <a:r>
              <a:rPr lang="zh-CN" altLang="en-US" sz="3200" dirty="0" smtClean="0"/>
              <a:t>等等</a:t>
            </a:r>
            <a:endParaRPr lang="zh-CN" altLang="en-US" sz="3200" dirty="0"/>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6756480" y="3314520"/>
              <a:ext cx="800280" cy="254520"/>
            </p14:xfrm>
          </p:contentPart>
        </mc:Choice>
        <mc:Fallback>
          <p:pic>
            <p:nvPicPr>
              <p:cNvPr id="2" name="墨迹 1"/>
              <p:cNvPicPr/>
              <p:nvPr/>
            </p:nvPicPr>
            <p:blipFill>
              <a:blip r:embed="rId4"/>
              <a:stretch>
                <a:fillRect/>
              </a:stretch>
            </p:blipFill>
            <p:spPr>
              <a:xfrm>
                <a:off x="6747120" y="3305160"/>
                <a:ext cx="81900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p14:cNvContentPartPr/>
              <p14:nvPr/>
            </p14:nvContentPartPr>
            <p14:xfrm>
              <a:off x="4978440" y="4260960"/>
              <a:ext cx="1708560" cy="1041480"/>
            </p14:xfrm>
          </p:contentPart>
        </mc:Choice>
        <mc:Fallback>
          <p:pic>
            <p:nvPicPr>
              <p:cNvPr id="3" name="墨迹 2"/>
              <p:cNvPicPr/>
              <p:nvPr/>
            </p:nvPicPr>
            <p:blipFill>
              <a:blip r:embed="rId6"/>
              <a:stretch>
                <a:fillRect/>
              </a:stretch>
            </p:blipFill>
            <p:spPr>
              <a:xfrm>
                <a:off x="4969080" y="4251600"/>
                <a:ext cx="1727280" cy="1060200"/>
              </a:xfrm>
              <a:prstGeom prst="rect">
                <a:avLst/>
              </a:prstGeom>
            </p:spPr>
          </p:pic>
        </mc:Fallback>
      </mc:AlternateContent>
    </p:spTree>
    <p:extLst>
      <p:ext uri="{BB962C8B-B14F-4D97-AF65-F5344CB8AC3E}">
        <p14:creationId xmlns:p14="http://schemas.microsoft.com/office/powerpoint/2010/main" val="19142885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528" y="3645024"/>
            <a:ext cx="8640960" cy="2554545"/>
          </a:xfrm>
          <a:prstGeom prst="rect">
            <a:avLst/>
          </a:prstGeom>
        </p:spPr>
        <p:txBody>
          <a:bodyPr wrap="square">
            <a:spAutoFit/>
          </a:bodyPr>
          <a:lstStyle/>
          <a:p>
            <a:r>
              <a:rPr lang="en-US" altLang="zh-CN" sz="3200" dirty="0" smtClean="0"/>
              <a:t>S2</a:t>
            </a:r>
            <a:r>
              <a:rPr lang="zh-CN" altLang="en-US" sz="3200" dirty="0" smtClean="0"/>
              <a:t>层的</a:t>
            </a:r>
            <a:r>
              <a:rPr lang="en-US" altLang="zh-CN" sz="3200" dirty="0" smtClean="0"/>
              <a:t>pooling</a:t>
            </a:r>
            <a:r>
              <a:rPr lang="zh-CN" altLang="en-US" sz="3200" dirty="0" smtClean="0"/>
              <a:t>值是邻域四个像素（</a:t>
            </a:r>
            <a:r>
              <a:rPr lang="en-US" altLang="zh-CN" sz="3200" dirty="0" smtClean="0"/>
              <a:t>2</a:t>
            </a:r>
            <a:r>
              <a:rPr lang="zh-CN" altLang="en-US" sz="3200" dirty="0" smtClean="0"/>
              <a:t>*</a:t>
            </a:r>
            <a:r>
              <a:rPr lang="en-US" altLang="zh-CN" sz="3200" dirty="0" smtClean="0"/>
              <a:t>2</a:t>
            </a:r>
            <a:r>
              <a:rPr lang="zh-CN" altLang="en-US" sz="3200" dirty="0" smtClean="0"/>
              <a:t>）求和变为一个像素，然后通过标量</a:t>
            </a:r>
            <a:r>
              <a:rPr lang="en-US" altLang="zh-CN" sz="3200" dirty="0" smtClean="0"/>
              <a:t>Wx+1</a:t>
            </a:r>
            <a:r>
              <a:rPr lang="zh-CN" altLang="en-US" sz="3200" dirty="0" smtClean="0"/>
              <a:t>加权，再增加偏置</a:t>
            </a:r>
            <a:r>
              <a:rPr lang="en-US" altLang="zh-CN" sz="3200" dirty="0" smtClean="0"/>
              <a:t>bx+1</a:t>
            </a:r>
            <a:r>
              <a:rPr lang="zh-CN" altLang="en-US" sz="3200" dirty="0" smtClean="0"/>
              <a:t>，然后通过一个</a:t>
            </a:r>
            <a:r>
              <a:rPr lang="en-US" altLang="zh-CN" sz="3200" dirty="0" smtClean="0"/>
              <a:t>sigmoid f(x)=1/(1+e-x)</a:t>
            </a:r>
            <a:r>
              <a:rPr lang="zh-CN" altLang="en-US" sz="3200" dirty="0" smtClean="0"/>
              <a:t>激活函数，产生一个大概缩小四倍的特征映射图</a:t>
            </a:r>
            <a:r>
              <a:rPr lang="en-US" altLang="zh-CN" sz="3200" dirty="0" smtClean="0"/>
              <a:t>Sx+1,</a:t>
            </a:r>
            <a:r>
              <a:rPr lang="zh-CN" altLang="en-US" sz="3200" dirty="0" smtClean="0"/>
              <a:t>因此，</a:t>
            </a:r>
            <a:r>
              <a:rPr lang="en-US" altLang="zh-CN" sz="3200" dirty="0" smtClean="0"/>
              <a:t>S2=(28/2*28/2)@6=14*14@6</a:t>
            </a:r>
            <a:endParaRPr lang="zh-CN" altLang="en-US" sz="3200" dirty="0"/>
          </a:p>
        </p:txBody>
      </p:sp>
      <p:pic>
        <p:nvPicPr>
          <p:cNvPr id="5" name="图片 4"/>
          <p:cNvPicPr>
            <a:picLocks noChangeAspect="1"/>
          </p:cNvPicPr>
          <p:nvPr/>
        </p:nvPicPr>
        <p:blipFill>
          <a:blip r:embed="rId2"/>
          <a:stretch>
            <a:fillRect/>
          </a:stretch>
        </p:blipFill>
        <p:spPr>
          <a:xfrm>
            <a:off x="0" y="374590"/>
            <a:ext cx="9138696" cy="273124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015920" y="4724280"/>
              <a:ext cx="5207400" cy="1607040"/>
            </p14:xfrm>
          </p:contentPart>
        </mc:Choice>
        <mc:Fallback>
          <p:pic>
            <p:nvPicPr>
              <p:cNvPr id="2" name="墨迹 1"/>
              <p:cNvPicPr/>
              <p:nvPr/>
            </p:nvPicPr>
            <p:blipFill>
              <a:blip r:embed="rId4"/>
              <a:stretch>
                <a:fillRect/>
              </a:stretch>
            </p:blipFill>
            <p:spPr>
              <a:xfrm>
                <a:off x="1006560" y="4714920"/>
                <a:ext cx="5226120" cy="1625760"/>
              </a:xfrm>
              <a:prstGeom prst="rect">
                <a:avLst/>
              </a:prstGeom>
            </p:spPr>
          </p:pic>
        </mc:Fallback>
      </mc:AlternateContent>
    </p:spTree>
    <p:extLst>
      <p:ext uri="{BB962C8B-B14F-4D97-AF65-F5344CB8AC3E}">
        <p14:creationId xmlns:p14="http://schemas.microsoft.com/office/powerpoint/2010/main" val="42165418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764704"/>
            <a:ext cx="5616624" cy="5016758"/>
          </a:xfrm>
          <a:prstGeom prst="rect">
            <a:avLst/>
          </a:prstGeom>
        </p:spPr>
        <p:txBody>
          <a:bodyPr wrap="square">
            <a:spAutoFit/>
          </a:bodyPr>
          <a:lstStyle/>
          <a:p>
            <a:r>
              <a:rPr lang="zh-CN" altLang="en-US" sz="3200" dirty="0" smtClean="0"/>
              <a:t>输出</a:t>
            </a:r>
            <a:r>
              <a:rPr lang="zh-CN" altLang="en-US" sz="3200" dirty="0"/>
              <a:t>激活函数</a:t>
            </a:r>
            <a:r>
              <a:rPr lang="en-US" altLang="zh-CN" sz="3200" dirty="0"/>
              <a:t>f(.)</a:t>
            </a:r>
            <a:r>
              <a:rPr lang="zh-CN" altLang="en-US" sz="3200" dirty="0"/>
              <a:t>可以有很多种，一般是</a:t>
            </a:r>
            <a:r>
              <a:rPr lang="en-US" altLang="zh-CN" sz="3200" dirty="0"/>
              <a:t>sigmoid</a:t>
            </a:r>
            <a:r>
              <a:rPr lang="zh-CN" altLang="en-US" sz="3200" dirty="0"/>
              <a:t>函数或者双曲线正切函数。</a:t>
            </a:r>
            <a:r>
              <a:rPr lang="en-US" altLang="zh-CN" sz="3200" dirty="0"/>
              <a:t>sigmoid</a:t>
            </a:r>
            <a:r>
              <a:rPr lang="zh-CN" altLang="en-US" sz="3200" dirty="0"/>
              <a:t>将输出压缩到</a:t>
            </a:r>
            <a:r>
              <a:rPr lang="en-US" altLang="zh-CN" sz="3200" dirty="0"/>
              <a:t>[0, 1]</a:t>
            </a:r>
            <a:r>
              <a:rPr lang="zh-CN" altLang="en-US" sz="3200" dirty="0"/>
              <a:t>，所以最后的输出平均值一般趋于</a:t>
            </a:r>
            <a:r>
              <a:rPr lang="en-US" altLang="zh-CN" sz="3200" dirty="0"/>
              <a:t>0 </a:t>
            </a:r>
            <a:r>
              <a:rPr lang="zh-CN" altLang="en-US" sz="3200" dirty="0"/>
              <a:t>。所以如果将我们的训练数据归一化为零均值和方差为</a:t>
            </a:r>
            <a:r>
              <a:rPr lang="en-US" altLang="zh-CN" sz="3200" dirty="0"/>
              <a:t>1</a:t>
            </a:r>
            <a:r>
              <a:rPr lang="zh-CN" altLang="en-US" sz="3200" dirty="0"/>
              <a:t>，可以在梯度下降的过程中增加收敛性。对于归一化的数据集来说，双曲线正切函数也是不错的选择</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0152" y="830525"/>
            <a:ext cx="3070206" cy="2464693"/>
          </a:xfrm>
          <a:prstGeom prst="rect">
            <a:avLst/>
          </a:prstGeom>
        </p:spPr>
      </p:pic>
      <p:pic>
        <p:nvPicPr>
          <p:cNvPr id="2" name="图片 1"/>
          <p:cNvPicPr>
            <a:picLocks noChangeAspect="1"/>
          </p:cNvPicPr>
          <p:nvPr/>
        </p:nvPicPr>
        <p:blipFill>
          <a:blip r:embed="rId3"/>
          <a:stretch>
            <a:fillRect/>
          </a:stretch>
        </p:blipFill>
        <p:spPr>
          <a:xfrm>
            <a:off x="5534214" y="4509120"/>
            <a:ext cx="3476144" cy="1944658"/>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墨迹 2"/>
              <p14:cNvContentPartPr/>
              <p14:nvPr/>
            </p14:nvContentPartPr>
            <p14:xfrm>
              <a:off x="2952720" y="5759280"/>
              <a:ext cx="222480" cy="64080"/>
            </p14:xfrm>
          </p:contentPart>
        </mc:Choice>
        <mc:Fallback>
          <p:pic>
            <p:nvPicPr>
              <p:cNvPr id="3" name="墨迹 2"/>
              <p:cNvPicPr/>
              <p:nvPr/>
            </p:nvPicPr>
            <p:blipFill>
              <a:blip r:embed="rId5"/>
              <a:stretch>
                <a:fillRect/>
              </a:stretch>
            </p:blipFill>
            <p:spPr>
              <a:xfrm>
                <a:off x="2943360" y="5749920"/>
                <a:ext cx="241200" cy="82800"/>
              </a:xfrm>
              <a:prstGeom prst="rect">
                <a:avLst/>
              </a:prstGeom>
            </p:spPr>
          </p:pic>
        </mc:Fallback>
      </mc:AlternateContent>
    </p:spTree>
    <p:extLst>
      <p:ext uri="{BB962C8B-B14F-4D97-AF65-F5344CB8AC3E}">
        <p14:creationId xmlns:p14="http://schemas.microsoft.com/office/powerpoint/2010/main" val="30410757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3717032"/>
            <a:ext cx="5688632" cy="584775"/>
          </a:xfrm>
          <a:prstGeom prst="rect">
            <a:avLst/>
          </a:prstGeom>
        </p:spPr>
        <p:txBody>
          <a:bodyPr wrap="square">
            <a:spAutoFit/>
          </a:bodyPr>
          <a:lstStyle/>
          <a:p>
            <a:r>
              <a:rPr lang="zh-CN" altLang="en-US" sz="3200" dirty="0"/>
              <a:t>问</a:t>
            </a:r>
            <a:r>
              <a:rPr lang="zh-CN" altLang="en-US" sz="3200" dirty="0" smtClean="0"/>
              <a:t>：此时有</a:t>
            </a:r>
            <a:r>
              <a:rPr lang="en-US" altLang="zh-CN" sz="3200" dirty="0" smtClean="0"/>
              <a:t>___</a:t>
            </a:r>
            <a:r>
              <a:rPr lang="zh-CN" altLang="en-US" sz="3200" dirty="0" smtClean="0"/>
              <a:t>个训练参数。</a:t>
            </a:r>
            <a:endParaRPr lang="zh-CN" altLang="en-US" sz="3200" dirty="0"/>
          </a:p>
        </p:txBody>
      </p:sp>
      <p:pic>
        <p:nvPicPr>
          <p:cNvPr id="5" name="图片 4"/>
          <p:cNvPicPr>
            <a:picLocks noChangeAspect="1"/>
          </p:cNvPicPr>
          <p:nvPr/>
        </p:nvPicPr>
        <p:blipFill>
          <a:blip r:embed="rId2"/>
          <a:stretch>
            <a:fillRect/>
          </a:stretch>
        </p:blipFill>
        <p:spPr>
          <a:xfrm>
            <a:off x="0" y="260648"/>
            <a:ext cx="9138696" cy="2731245"/>
          </a:xfrm>
          <a:prstGeom prst="rect">
            <a:avLst/>
          </a:prstGeom>
        </p:spPr>
      </p:pic>
      <p:sp>
        <p:nvSpPr>
          <p:cNvPr id="7" name="矩形 6"/>
          <p:cNvSpPr/>
          <p:nvPr/>
        </p:nvSpPr>
        <p:spPr>
          <a:xfrm>
            <a:off x="539552" y="4725144"/>
            <a:ext cx="8210144" cy="584775"/>
          </a:xfrm>
          <a:prstGeom prst="rect">
            <a:avLst/>
          </a:prstGeom>
        </p:spPr>
        <p:txBody>
          <a:bodyPr wrap="square">
            <a:spAutoFit/>
          </a:bodyPr>
          <a:lstStyle/>
          <a:p>
            <a:r>
              <a:rPr lang="zh-CN" altLang="en-US" sz="3200" dirty="0" smtClean="0"/>
              <a:t>答：</a:t>
            </a:r>
            <a:r>
              <a:rPr lang="en-US" altLang="zh-CN" sz="3200" dirty="0" smtClean="0"/>
              <a:t>S2</a:t>
            </a:r>
            <a:r>
              <a:rPr lang="zh-CN" altLang="en-US" sz="3200" dirty="0" smtClean="0"/>
              <a:t>层有</a:t>
            </a:r>
            <a:r>
              <a:rPr lang="en-US" altLang="zh-CN" sz="3200" dirty="0" smtClean="0"/>
              <a:t>12</a:t>
            </a:r>
            <a:r>
              <a:rPr lang="zh-CN" altLang="en-US" sz="3200" dirty="0" smtClean="0"/>
              <a:t>个可训练参数（</a:t>
            </a:r>
            <a:r>
              <a:rPr lang="en-US" altLang="zh-CN" sz="3200" dirty="0" smtClean="0"/>
              <a:t>6</a:t>
            </a:r>
            <a:r>
              <a:rPr lang="zh-CN" altLang="en-US" sz="3200" dirty="0" smtClean="0"/>
              <a:t>*（</a:t>
            </a:r>
            <a:r>
              <a:rPr lang="en-US" altLang="zh-CN" sz="3200" dirty="0" smtClean="0"/>
              <a:t>1+1</a:t>
            </a:r>
            <a:r>
              <a:rPr lang="zh-CN" altLang="en-US" sz="3200" dirty="0" smtClean="0"/>
              <a:t>））</a:t>
            </a:r>
            <a:endParaRPr lang="zh-CN" altLang="en-US" sz="3200" dirty="0"/>
          </a:p>
        </p:txBody>
      </p:sp>
    </p:spTree>
    <p:extLst>
      <p:ext uri="{BB962C8B-B14F-4D97-AF65-F5344CB8AC3E}">
        <p14:creationId xmlns:p14="http://schemas.microsoft.com/office/powerpoint/2010/main" val="25887571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3356" y="2204864"/>
            <a:ext cx="9177355" cy="2964802"/>
          </a:xfrm>
          <a:prstGeom prst="rect">
            <a:avLst/>
          </a:prstGeom>
        </p:spPr>
      </p:pic>
      <p:sp>
        <p:nvSpPr>
          <p:cNvPr id="6" name="文本框 5"/>
          <p:cNvSpPr txBox="1"/>
          <p:nvPr/>
        </p:nvSpPr>
        <p:spPr>
          <a:xfrm>
            <a:off x="971600" y="764704"/>
            <a:ext cx="5040560" cy="584775"/>
          </a:xfrm>
          <a:prstGeom prst="rect">
            <a:avLst/>
          </a:prstGeom>
          <a:noFill/>
        </p:spPr>
        <p:txBody>
          <a:bodyPr wrap="square" rtlCol="0">
            <a:spAutoFit/>
          </a:bodyPr>
          <a:lstStyle/>
          <a:p>
            <a:r>
              <a:rPr lang="zh-CN" altLang="en-US" sz="3200" dirty="0" smtClean="0"/>
              <a:t>小结，</a:t>
            </a:r>
            <a:r>
              <a:rPr lang="en-US" altLang="zh-CN" sz="3200" dirty="0" smtClean="0"/>
              <a:t>convolution</a:t>
            </a:r>
            <a:r>
              <a:rPr lang="zh-CN" altLang="en-US" sz="3200" dirty="0" smtClean="0"/>
              <a:t>和</a:t>
            </a:r>
            <a:r>
              <a:rPr lang="en-US" altLang="zh-CN" sz="3200" dirty="0" smtClean="0"/>
              <a:t>pooling</a:t>
            </a:r>
            <a:endParaRPr lang="zh-CN" altLang="en-US" sz="3200" dirty="0"/>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5575320" y="4819680"/>
              <a:ext cx="360" cy="360"/>
            </p14:xfrm>
          </p:contentPart>
        </mc:Choice>
        <mc:Fallback>
          <p:pic>
            <p:nvPicPr>
              <p:cNvPr id="2" name="墨迹 1"/>
              <p:cNvPicPr/>
              <p:nvPr/>
            </p:nvPicPr>
            <p:blipFill>
              <a:blip r:embed="rId5"/>
              <a:stretch>
                <a:fillRect/>
              </a:stretch>
            </p:blipFill>
            <p:spPr>
              <a:xfrm>
                <a:off x="5565960" y="4810320"/>
                <a:ext cx="19080" cy="19080"/>
              </a:xfrm>
              <a:prstGeom prst="rect">
                <a:avLst/>
              </a:prstGeom>
            </p:spPr>
          </p:pic>
        </mc:Fallback>
      </mc:AlternateContent>
    </p:spTree>
    <p:extLst>
      <p:ext uri="{BB962C8B-B14F-4D97-AF65-F5344CB8AC3E}">
        <p14:creationId xmlns:p14="http://schemas.microsoft.com/office/powerpoint/2010/main" val="7329821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260648"/>
            <a:ext cx="9138696" cy="2731245"/>
          </a:xfrm>
          <a:prstGeom prst="rect">
            <a:avLst/>
          </a:prstGeom>
        </p:spPr>
      </p:pic>
      <p:sp>
        <p:nvSpPr>
          <p:cNvPr id="5" name="文本框 4"/>
          <p:cNvSpPr txBox="1"/>
          <p:nvPr/>
        </p:nvSpPr>
        <p:spPr>
          <a:xfrm>
            <a:off x="971600" y="3645024"/>
            <a:ext cx="6336704" cy="1569660"/>
          </a:xfrm>
          <a:prstGeom prst="rect">
            <a:avLst/>
          </a:prstGeom>
          <a:noFill/>
        </p:spPr>
        <p:txBody>
          <a:bodyPr wrap="square" rtlCol="0">
            <a:spAutoFit/>
          </a:bodyPr>
          <a:lstStyle/>
          <a:p>
            <a:r>
              <a:rPr lang="en-US" altLang="zh-CN" sz="3200" dirty="0" smtClean="0"/>
              <a:t>C3</a:t>
            </a:r>
            <a:r>
              <a:rPr lang="zh-CN" altLang="en-US" sz="3200" dirty="0" smtClean="0"/>
              <a:t>层是卷积</a:t>
            </a:r>
            <a:r>
              <a:rPr lang="zh-CN" altLang="en-US" sz="3200" dirty="0"/>
              <a:t>层</a:t>
            </a:r>
            <a:r>
              <a:rPr lang="zh-CN" altLang="en-US" sz="3200" dirty="0" smtClean="0"/>
              <a:t>，但卷积的方式有变化，因为前面是</a:t>
            </a:r>
            <a:r>
              <a:rPr lang="en-US" altLang="zh-CN" sz="3200" dirty="0" smtClean="0"/>
              <a:t>6</a:t>
            </a:r>
            <a:r>
              <a:rPr lang="zh-CN" altLang="en-US" sz="3200" dirty="0" smtClean="0"/>
              <a:t>张</a:t>
            </a:r>
            <a:r>
              <a:rPr lang="en-US" altLang="zh-CN" sz="3200" dirty="0" smtClean="0"/>
              <a:t>feature map</a:t>
            </a:r>
            <a:r>
              <a:rPr lang="zh-CN" altLang="en-US" sz="3200" dirty="0" smtClean="0"/>
              <a:t>，而</a:t>
            </a:r>
            <a:r>
              <a:rPr lang="en-US" altLang="zh-CN" sz="3200" dirty="0" smtClean="0"/>
              <a:t>C1</a:t>
            </a:r>
            <a:r>
              <a:rPr lang="zh-CN" altLang="en-US" sz="3200" dirty="0" smtClean="0"/>
              <a:t>层的输入是一张图。</a:t>
            </a:r>
            <a:endParaRPr lang="zh-CN" altLang="en-US" sz="3200" dirty="0"/>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6191280" y="3225960"/>
              <a:ext cx="2223000" cy="1797120"/>
            </p14:xfrm>
          </p:contentPart>
        </mc:Choice>
        <mc:Fallback>
          <p:pic>
            <p:nvPicPr>
              <p:cNvPr id="2" name="墨迹 1"/>
              <p:cNvPicPr/>
              <p:nvPr/>
            </p:nvPicPr>
            <p:blipFill>
              <a:blip r:embed="rId4"/>
              <a:stretch>
                <a:fillRect/>
              </a:stretch>
            </p:blipFill>
            <p:spPr>
              <a:xfrm>
                <a:off x="6181920" y="3216600"/>
                <a:ext cx="2241720" cy="1815840"/>
              </a:xfrm>
              <a:prstGeom prst="rect">
                <a:avLst/>
              </a:prstGeom>
            </p:spPr>
          </p:pic>
        </mc:Fallback>
      </mc:AlternateContent>
    </p:spTree>
    <p:extLst>
      <p:ext uri="{BB962C8B-B14F-4D97-AF65-F5344CB8AC3E}">
        <p14:creationId xmlns:p14="http://schemas.microsoft.com/office/powerpoint/2010/main" val="22088100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71600" y="3356992"/>
            <a:ext cx="6696744" cy="2062103"/>
          </a:xfrm>
          <a:prstGeom prst="rect">
            <a:avLst/>
          </a:prstGeom>
          <a:noFill/>
        </p:spPr>
        <p:txBody>
          <a:bodyPr wrap="square" rtlCol="0">
            <a:spAutoFit/>
          </a:bodyPr>
          <a:lstStyle/>
          <a:p>
            <a:r>
              <a:rPr lang="zh-CN" altLang="en-US" sz="3200" dirty="0" smtClean="0"/>
              <a:t>卷积方法为：借用</a:t>
            </a:r>
            <a:r>
              <a:rPr lang="en-US" altLang="zh-CN" sz="3200" dirty="0"/>
              <a:t>1</a:t>
            </a:r>
            <a:r>
              <a:rPr lang="zh-CN" altLang="en-US" sz="3200" dirty="0"/>
              <a:t>个输入层为</a:t>
            </a:r>
            <a:r>
              <a:rPr lang="en-US" altLang="zh-CN" sz="3200" dirty="0"/>
              <a:t>150</a:t>
            </a:r>
            <a:r>
              <a:rPr lang="zh-CN" altLang="en-US" sz="3200" dirty="0"/>
              <a:t>（</a:t>
            </a:r>
            <a:r>
              <a:rPr lang="en-US" altLang="zh-CN" sz="3200" dirty="0"/>
              <a:t>=5*5*6</a:t>
            </a:r>
            <a:r>
              <a:rPr lang="zh-CN" altLang="en-US" sz="3200" dirty="0"/>
              <a:t>，不是</a:t>
            </a:r>
            <a:r>
              <a:rPr lang="en-US" altLang="zh-CN" sz="3200" dirty="0"/>
              <a:t>5*5</a:t>
            </a:r>
            <a:r>
              <a:rPr lang="zh-CN" altLang="en-US" sz="3200" dirty="0"/>
              <a:t>）个节点</a:t>
            </a:r>
            <a:r>
              <a:rPr lang="zh-CN" altLang="en-US" sz="3200" dirty="0" smtClean="0"/>
              <a:t>，输出层为</a:t>
            </a:r>
            <a:r>
              <a:rPr lang="en-US" altLang="zh-CN" sz="3200" dirty="0" smtClean="0"/>
              <a:t>16</a:t>
            </a:r>
            <a:r>
              <a:rPr lang="zh-CN" altLang="en-US" sz="3200" dirty="0" smtClean="0"/>
              <a:t>个节点的网络对</a:t>
            </a:r>
            <a:r>
              <a:rPr lang="en-US" altLang="zh-CN" sz="3200" dirty="0" smtClean="0"/>
              <a:t>S2</a:t>
            </a:r>
            <a:r>
              <a:rPr lang="zh-CN" altLang="en-US" sz="3200" dirty="0" smtClean="0"/>
              <a:t>进行</a:t>
            </a:r>
            <a:r>
              <a:rPr lang="en-US" altLang="zh-CN" sz="3200" dirty="0"/>
              <a:t>convolution</a:t>
            </a:r>
            <a:r>
              <a:rPr lang="zh-CN" altLang="en-US" sz="3200" dirty="0" smtClean="0"/>
              <a:t>。</a:t>
            </a:r>
            <a:endParaRPr lang="zh-CN" altLang="en-US" sz="3200" dirty="0"/>
          </a:p>
        </p:txBody>
      </p:sp>
      <p:pic>
        <p:nvPicPr>
          <p:cNvPr id="5" name="图片 4"/>
          <p:cNvPicPr>
            <a:picLocks noChangeAspect="1"/>
          </p:cNvPicPr>
          <p:nvPr/>
        </p:nvPicPr>
        <p:blipFill>
          <a:blip r:embed="rId2"/>
          <a:stretch>
            <a:fillRect/>
          </a:stretch>
        </p:blipFill>
        <p:spPr>
          <a:xfrm>
            <a:off x="0" y="260648"/>
            <a:ext cx="9138696" cy="2731245"/>
          </a:xfrm>
          <a:prstGeom prst="rect">
            <a:avLst/>
          </a:prstGeom>
        </p:spPr>
      </p:pic>
    </p:spTree>
    <p:extLst>
      <p:ext uri="{BB962C8B-B14F-4D97-AF65-F5344CB8AC3E}">
        <p14:creationId xmlns:p14="http://schemas.microsoft.com/office/powerpoint/2010/main" val="10060374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260648"/>
            <a:ext cx="9138696" cy="2731245"/>
          </a:xfrm>
          <a:prstGeom prst="rect">
            <a:avLst/>
          </a:prstGeom>
        </p:spPr>
      </p:pic>
      <p:pic>
        <p:nvPicPr>
          <p:cNvPr id="8" name="图片 7"/>
          <p:cNvPicPr>
            <a:picLocks noChangeAspect="1"/>
          </p:cNvPicPr>
          <p:nvPr/>
        </p:nvPicPr>
        <p:blipFill>
          <a:blip r:embed="rId3"/>
          <a:stretch>
            <a:fillRect/>
          </a:stretch>
        </p:blipFill>
        <p:spPr>
          <a:xfrm>
            <a:off x="1216548" y="4149080"/>
            <a:ext cx="6705600" cy="2438400"/>
          </a:xfrm>
          <a:prstGeom prst="rect">
            <a:avLst/>
          </a:prstGeom>
        </p:spPr>
      </p:pic>
      <p:sp>
        <p:nvSpPr>
          <p:cNvPr id="10" name="矩形 9"/>
          <p:cNvSpPr/>
          <p:nvPr/>
        </p:nvSpPr>
        <p:spPr>
          <a:xfrm>
            <a:off x="323528" y="3140968"/>
            <a:ext cx="8496944" cy="646331"/>
          </a:xfrm>
          <a:prstGeom prst="rect">
            <a:avLst/>
          </a:prstGeom>
        </p:spPr>
        <p:txBody>
          <a:bodyPr wrap="square">
            <a:spAutoFit/>
          </a:bodyPr>
          <a:lstStyle/>
          <a:p>
            <a:r>
              <a:rPr lang="zh-CN" altLang="en-US" dirty="0" smtClean="0"/>
              <a:t>并且此时， </a:t>
            </a:r>
            <a:r>
              <a:rPr lang="en-US" altLang="zh-CN" dirty="0"/>
              <a:t>C3</a:t>
            </a:r>
            <a:r>
              <a:rPr lang="zh-CN" altLang="en-US" dirty="0"/>
              <a:t>层的每个特征图并不一定是都与</a:t>
            </a:r>
            <a:r>
              <a:rPr lang="en-US" altLang="zh-CN" dirty="0"/>
              <a:t>S2</a:t>
            </a:r>
            <a:r>
              <a:rPr lang="zh-CN" altLang="en-US" dirty="0"/>
              <a:t>层的特征图相</a:t>
            </a:r>
            <a:r>
              <a:rPr lang="zh-CN" altLang="en-US" dirty="0" smtClean="0"/>
              <a:t>连接卷积，</a:t>
            </a:r>
            <a:r>
              <a:rPr lang="zh-CN" altLang="en-US" dirty="0"/>
              <a:t>有可能只与其中的某几个连接，比如说在</a:t>
            </a:r>
            <a:r>
              <a:rPr lang="en-US" altLang="zh-CN" dirty="0"/>
              <a:t>LeNet5</a:t>
            </a:r>
            <a:r>
              <a:rPr lang="zh-CN" altLang="en-US" dirty="0"/>
              <a:t>中，其连接情况如下所示：</a:t>
            </a: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3581280" y="3670200"/>
              <a:ext cx="1080000" cy="343440"/>
            </p14:xfrm>
          </p:contentPart>
        </mc:Choice>
        <mc:Fallback>
          <p:pic>
            <p:nvPicPr>
              <p:cNvPr id="2" name="墨迹 1"/>
              <p:cNvPicPr/>
              <p:nvPr/>
            </p:nvPicPr>
            <p:blipFill>
              <a:blip r:embed="rId5"/>
              <a:stretch>
                <a:fillRect/>
              </a:stretch>
            </p:blipFill>
            <p:spPr>
              <a:xfrm>
                <a:off x="3571920" y="3660840"/>
                <a:ext cx="1098720" cy="362160"/>
              </a:xfrm>
              <a:prstGeom prst="rect">
                <a:avLst/>
              </a:prstGeom>
            </p:spPr>
          </p:pic>
        </mc:Fallback>
      </mc:AlternateContent>
    </p:spTree>
    <p:extLst>
      <p:ext uri="{BB962C8B-B14F-4D97-AF65-F5344CB8AC3E}">
        <p14:creationId xmlns:p14="http://schemas.microsoft.com/office/powerpoint/2010/main" val="1733352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520" y="-99392"/>
            <a:ext cx="8229600" cy="1399032"/>
          </a:xfrm>
        </p:spPr>
        <p:txBody>
          <a:bodyPr/>
          <a:lstStyle/>
          <a:p>
            <a:r>
              <a:rPr lang="zh-CN" altLang="en-US" dirty="0" smtClean="0"/>
              <a:t>回顾 </a:t>
            </a:r>
            <a:r>
              <a:rPr lang="en-US" altLang="zh-CN" dirty="0" smtClean="0"/>
              <a:t>review</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196752"/>
            <a:ext cx="3628571" cy="4657143"/>
          </a:xfrm>
          <a:prstGeom prst="rect">
            <a:avLst/>
          </a:prstGeom>
        </p:spPr>
      </p:pic>
      <p:sp>
        <p:nvSpPr>
          <p:cNvPr id="8" name="矩形 7"/>
          <p:cNvSpPr/>
          <p:nvPr/>
        </p:nvSpPr>
        <p:spPr>
          <a:xfrm>
            <a:off x="5004048" y="1700808"/>
            <a:ext cx="2880320" cy="2585323"/>
          </a:xfrm>
          <a:prstGeom prst="rect">
            <a:avLst/>
          </a:prstGeom>
        </p:spPr>
        <p:txBody>
          <a:bodyPr wrap="square">
            <a:spAutoFit/>
          </a:bodyPr>
          <a:lstStyle/>
          <a:p>
            <a:r>
              <a:rPr lang="en-US" altLang="zh-CN" dirty="0" smtClean="0"/>
              <a:t>1</a:t>
            </a:r>
            <a:r>
              <a:rPr lang="zh-CN" altLang="en-US" dirty="0" smtClean="0"/>
              <a:t>、对</a:t>
            </a:r>
            <a:r>
              <a:rPr lang="en-US" altLang="zh-CN" dirty="0" smtClean="0"/>
              <a:t>sparse </a:t>
            </a:r>
            <a:r>
              <a:rPr lang="en-US" altLang="zh-CN" dirty="0" err="1" smtClean="0"/>
              <a:t>autoencoder</a:t>
            </a:r>
            <a:r>
              <a:rPr lang="zh-CN" altLang="en-US" dirty="0" smtClean="0"/>
              <a:t>的回顾总结：</a:t>
            </a:r>
            <a:r>
              <a:rPr lang="en-US" altLang="zh-CN" dirty="0" smtClean="0"/>
              <a:t> </a:t>
            </a:r>
            <a:r>
              <a:rPr lang="zh-CN" altLang="en-US" dirty="0" smtClean="0"/>
              <a:t>通过相似的输入和输出，用</a:t>
            </a:r>
            <a:r>
              <a:rPr lang="en-US" altLang="zh-CN" dirty="0" smtClean="0"/>
              <a:t>cost</a:t>
            </a:r>
            <a:r>
              <a:rPr lang="zh-CN" altLang="en-US" dirty="0" smtClean="0"/>
              <a:t>函数求出中间的参数（更新到最小的</a:t>
            </a:r>
            <a:r>
              <a:rPr lang="en-US" altLang="zh-CN" dirty="0" smtClean="0"/>
              <a:t>cost</a:t>
            </a:r>
            <a:r>
              <a:rPr lang="zh-CN" altLang="en-US" dirty="0" smtClean="0"/>
              <a:t>函数的输出就是中间的参数），而更新时需要用梯度下降法，梯度下降法需要偏导，偏导需要用</a:t>
            </a:r>
            <a:r>
              <a:rPr lang="en-US" altLang="zh-CN" dirty="0" smtClean="0"/>
              <a:t>BP</a:t>
            </a:r>
            <a:r>
              <a:rPr lang="zh-CN" altLang="en-US" dirty="0" smtClean="0"/>
              <a:t>算法。</a:t>
            </a:r>
            <a:endParaRPr lang="zh-CN" altLang="en-US" dirty="0"/>
          </a:p>
        </p:txBody>
      </p:sp>
      <p:sp>
        <p:nvSpPr>
          <p:cNvPr id="10" name="矩形 9"/>
          <p:cNvSpPr/>
          <p:nvPr/>
        </p:nvSpPr>
        <p:spPr>
          <a:xfrm>
            <a:off x="4973136" y="5229200"/>
            <a:ext cx="3635896" cy="923330"/>
          </a:xfrm>
          <a:prstGeom prst="rect">
            <a:avLst/>
          </a:prstGeom>
        </p:spPr>
        <p:txBody>
          <a:bodyPr wrap="square">
            <a:spAutoFit/>
          </a:bodyPr>
          <a:lstStyle/>
          <a:p>
            <a:r>
              <a:rPr lang="en-US" altLang="zh-CN" dirty="0" smtClean="0"/>
              <a:t>2</a:t>
            </a:r>
            <a:r>
              <a:rPr lang="zh-CN" altLang="en-US" dirty="0" smtClean="0"/>
              <a:t>、经典</a:t>
            </a:r>
            <a:r>
              <a:rPr lang="en-US" altLang="zh-CN" dirty="0" smtClean="0"/>
              <a:t>sparse </a:t>
            </a:r>
            <a:r>
              <a:rPr lang="en-US" altLang="zh-CN" dirty="0" err="1" smtClean="0"/>
              <a:t>autoencoder</a:t>
            </a:r>
            <a:r>
              <a:rPr lang="zh-CN" altLang="en-US" dirty="0" smtClean="0"/>
              <a:t>的输出应该是和输入数据尺寸大小一样的，且很相近。</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187624" y="91371"/>
            <a:ext cx="6705600" cy="2438400"/>
          </a:xfrm>
          <a:prstGeom prst="rect">
            <a:avLst/>
          </a:prstGeom>
        </p:spPr>
      </p:pic>
      <p:sp>
        <p:nvSpPr>
          <p:cNvPr id="6" name="矩形 5"/>
          <p:cNvSpPr/>
          <p:nvPr/>
        </p:nvSpPr>
        <p:spPr>
          <a:xfrm>
            <a:off x="971600" y="2565211"/>
            <a:ext cx="7344816" cy="646331"/>
          </a:xfrm>
          <a:prstGeom prst="rect">
            <a:avLst/>
          </a:prstGeom>
        </p:spPr>
        <p:txBody>
          <a:bodyPr wrap="square">
            <a:spAutoFit/>
          </a:bodyPr>
          <a:lstStyle/>
          <a:p>
            <a:r>
              <a:rPr lang="zh-CN" altLang="en-US" dirty="0" smtClean="0"/>
              <a:t>那么，实际是如何得到呢，在上面那里，假设第</a:t>
            </a:r>
            <a:r>
              <a:rPr lang="en-US" altLang="zh-CN" dirty="0" smtClean="0"/>
              <a:t>3</a:t>
            </a:r>
            <a:r>
              <a:rPr lang="zh-CN" altLang="en-US" dirty="0"/>
              <a:t>号</a:t>
            </a:r>
            <a:r>
              <a:rPr lang="en-US" altLang="zh-CN" dirty="0" smtClean="0"/>
              <a:t>feature map,</a:t>
            </a:r>
            <a:r>
              <a:rPr lang="zh-CN" altLang="en-US" dirty="0" smtClean="0"/>
              <a:t>它的值（设为</a:t>
            </a:r>
            <a:r>
              <a:rPr lang="en-US" altLang="zh-CN" dirty="0" smtClean="0"/>
              <a:t>H3</a:t>
            </a:r>
            <a:r>
              <a:rPr lang="zh-CN" altLang="en-US" dirty="0" smtClean="0"/>
              <a:t>，如何求得？它与</a:t>
            </a:r>
            <a:r>
              <a:rPr lang="en-US" altLang="zh-CN" dirty="0" smtClean="0"/>
              <a:t>s2</a:t>
            </a:r>
            <a:r>
              <a:rPr lang="zh-CN" altLang="en-US" dirty="0" smtClean="0"/>
              <a:t>的第</a:t>
            </a:r>
            <a:r>
              <a:rPr lang="en-US" altLang="zh-CN" dirty="0" smtClean="0"/>
              <a:t>3</a:t>
            </a:r>
            <a:r>
              <a:rPr lang="zh-CN" altLang="en-US" dirty="0" smtClean="0"/>
              <a:t>，</a:t>
            </a:r>
            <a:r>
              <a:rPr lang="en-US" altLang="zh-CN" dirty="0" smtClean="0"/>
              <a:t>4</a:t>
            </a:r>
            <a:r>
              <a:rPr lang="zh-CN" altLang="en-US" dirty="0" smtClean="0"/>
              <a:t>，</a:t>
            </a:r>
            <a:r>
              <a:rPr lang="en-US" altLang="zh-CN" dirty="0" smtClean="0"/>
              <a:t>5</a:t>
            </a:r>
            <a:r>
              <a:rPr lang="zh-CN" altLang="en-US" dirty="0"/>
              <a:t>号</a:t>
            </a:r>
            <a:r>
              <a:rPr lang="en-US" altLang="zh-CN" dirty="0" smtClean="0"/>
              <a:t>feature map</a:t>
            </a:r>
            <a:r>
              <a:rPr lang="zh-CN" altLang="en-US" dirty="0" smtClean="0"/>
              <a:t>连接。</a:t>
            </a:r>
            <a:endParaRPr lang="zh-CN" altLang="en-US" dirty="0"/>
          </a:p>
        </p:txBody>
      </p:sp>
      <p:sp>
        <p:nvSpPr>
          <p:cNvPr id="7" name="矩形 6"/>
          <p:cNvSpPr/>
          <p:nvPr/>
        </p:nvSpPr>
        <p:spPr>
          <a:xfrm>
            <a:off x="251520" y="3246982"/>
            <a:ext cx="8784976" cy="3416320"/>
          </a:xfrm>
          <a:prstGeom prst="rect">
            <a:avLst/>
          </a:prstGeom>
        </p:spPr>
        <p:txBody>
          <a:bodyPr wrap="square">
            <a:spAutoFit/>
          </a:bodyPr>
          <a:lstStyle/>
          <a:p>
            <a:r>
              <a:rPr lang="en-US" altLang="zh-CN" dirty="0" smtClean="0"/>
              <a:t>1</a:t>
            </a:r>
            <a:r>
              <a:rPr lang="en-US" altLang="zh-CN" dirty="0"/>
              <a:t>.</a:t>
            </a:r>
            <a:r>
              <a:rPr lang="zh-CN" altLang="en-US" dirty="0" smtClean="0"/>
              <a:t>首先，把输入</a:t>
            </a:r>
            <a:r>
              <a:rPr lang="zh-CN" altLang="en-US" dirty="0"/>
              <a:t>的</a:t>
            </a:r>
            <a:r>
              <a:rPr lang="en-US" altLang="zh-CN" dirty="0"/>
              <a:t>150</a:t>
            </a:r>
            <a:r>
              <a:rPr lang="zh-CN" altLang="en-US" dirty="0"/>
              <a:t>个节点分成</a:t>
            </a:r>
            <a:r>
              <a:rPr lang="en-US" altLang="zh-CN" dirty="0"/>
              <a:t>6</a:t>
            </a:r>
            <a:r>
              <a:rPr lang="zh-CN" altLang="en-US" dirty="0"/>
              <a:t>个部分，每个部分为连续的</a:t>
            </a:r>
            <a:r>
              <a:rPr lang="en-US" altLang="zh-CN" dirty="0"/>
              <a:t>25</a:t>
            </a:r>
            <a:r>
              <a:rPr lang="zh-CN" altLang="en-US" dirty="0"/>
              <a:t>个节点。</a:t>
            </a:r>
            <a:r>
              <a:rPr lang="zh-CN" altLang="en-US" dirty="0" smtClean="0"/>
              <a:t>取出倒数第</a:t>
            </a:r>
            <a:r>
              <a:rPr lang="en-US" altLang="zh-CN" dirty="0" smtClean="0"/>
              <a:t>3</a:t>
            </a:r>
            <a:r>
              <a:rPr lang="zh-CN" altLang="en-US" dirty="0" smtClean="0"/>
              <a:t>个部分</a:t>
            </a:r>
            <a:r>
              <a:rPr lang="zh-CN" altLang="en-US" dirty="0"/>
              <a:t>的节点（为</a:t>
            </a:r>
            <a:r>
              <a:rPr lang="en-US" altLang="zh-CN" dirty="0"/>
              <a:t>25</a:t>
            </a:r>
            <a:r>
              <a:rPr lang="zh-CN" altLang="en-US" dirty="0"/>
              <a:t>个），且同时是与隐含层</a:t>
            </a:r>
            <a:r>
              <a:rPr lang="en-US" altLang="zh-CN" dirty="0"/>
              <a:t>16</a:t>
            </a:r>
            <a:r>
              <a:rPr lang="zh-CN" altLang="en-US" dirty="0"/>
              <a:t>个节点中的第</a:t>
            </a:r>
            <a:r>
              <a:rPr lang="en-US" altLang="zh-CN" dirty="0"/>
              <a:t>4</a:t>
            </a:r>
            <a:r>
              <a:rPr lang="zh-CN" altLang="en-US" dirty="0"/>
              <a:t>（因为对应的是</a:t>
            </a:r>
            <a:r>
              <a:rPr lang="en-US" altLang="zh-CN" dirty="0"/>
              <a:t>3</a:t>
            </a:r>
            <a:r>
              <a:rPr lang="zh-CN" altLang="en-US" dirty="0"/>
              <a:t>号，从</a:t>
            </a:r>
            <a:r>
              <a:rPr lang="en-US" altLang="zh-CN" dirty="0"/>
              <a:t>0</a:t>
            </a:r>
            <a:r>
              <a:rPr lang="zh-CN" altLang="en-US" dirty="0"/>
              <a:t>开始计数的）</a:t>
            </a:r>
            <a:r>
              <a:rPr lang="zh-CN" altLang="en-US" dirty="0" smtClean="0"/>
              <a:t>个连续的</a:t>
            </a:r>
            <a:r>
              <a:rPr lang="zh-CN" altLang="en-US" dirty="0"/>
              <a:t>那</a:t>
            </a:r>
            <a:r>
              <a:rPr lang="en-US" altLang="zh-CN" dirty="0"/>
              <a:t>25</a:t>
            </a:r>
            <a:r>
              <a:rPr lang="zh-CN" altLang="en-US" dirty="0"/>
              <a:t>个值，</a:t>
            </a:r>
            <a:r>
              <a:rPr lang="en-US" altLang="zh-CN" dirty="0" smtClean="0"/>
              <a:t>reshape</a:t>
            </a:r>
            <a:r>
              <a:rPr lang="zh-CN" altLang="en-US" dirty="0" smtClean="0"/>
              <a:t>（重现调整大小）为</a:t>
            </a:r>
            <a:r>
              <a:rPr lang="en-US" altLang="zh-CN" dirty="0"/>
              <a:t>5*5</a:t>
            </a:r>
            <a:r>
              <a:rPr lang="zh-CN" altLang="en-US" dirty="0"/>
              <a:t>大小，用这个</a:t>
            </a:r>
            <a:r>
              <a:rPr lang="en-US" altLang="zh-CN" dirty="0"/>
              <a:t>5*5</a:t>
            </a:r>
            <a:r>
              <a:rPr lang="zh-CN" altLang="en-US" dirty="0"/>
              <a:t>大小的特征</a:t>
            </a:r>
            <a:r>
              <a:rPr lang="en-US" altLang="zh-CN" dirty="0"/>
              <a:t>patch</a:t>
            </a:r>
            <a:r>
              <a:rPr lang="zh-CN" altLang="en-US" dirty="0"/>
              <a:t>去</a:t>
            </a:r>
            <a:r>
              <a:rPr lang="en-US" altLang="zh-CN" dirty="0"/>
              <a:t>convolution S2</a:t>
            </a:r>
            <a:r>
              <a:rPr lang="zh-CN" altLang="en-US" dirty="0"/>
              <a:t>网络中的倒数第</a:t>
            </a:r>
            <a:r>
              <a:rPr lang="en-US" altLang="zh-CN" dirty="0"/>
              <a:t>3</a:t>
            </a:r>
            <a:r>
              <a:rPr lang="zh-CN" altLang="en-US" dirty="0"/>
              <a:t>个特征图，假设得到的结果特征图为</a:t>
            </a:r>
            <a:r>
              <a:rPr lang="en-US" altLang="zh-CN" dirty="0"/>
              <a:t>h1</a:t>
            </a:r>
            <a:r>
              <a:rPr lang="zh-CN" altLang="en-US" dirty="0"/>
              <a:t>。</a:t>
            </a:r>
          </a:p>
          <a:p>
            <a:endParaRPr lang="zh-CN" altLang="en-US" dirty="0"/>
          </a:p>
          <a:p>
            <a:r>
              <a:rPr lang="en-US" altLang="zh-CN" dirty="0" smtClean="0"/>
              <a:t>2.</a:t>
            </a:r>
            <a:r>
              <a:rPr lang="zh-CN" altLang="en-US" dirty="0" smtClean="0"/>
              <a:t>同理</a:t>
            </a:r>
            <a:r>
              <a:rPr lang="zh-CN" altLang="en-US" dirty="0"/>
              <a:t>，取出网络</a:t>
            </a:r>
            <a:r>
              <a:rPr lang="en-US" altLang="zh-CN" dirty="0"/>
              <a:t>150-16</a:t>
            </a:r>
            <a:r>
              <a:rPr lang="zh-CN" altLang="en-US" dirty="0"/>
              <a:t>中输入的倒数第</a:t>
            </a:r>
            <a:r>
              <a:rPr lang="en-US" altLang="zh-CN" dirty="0"/>
              <a:t>2</a:t>
            </a:r>
            <a:r>
              <a:rPr lang="zh-CN" altLang="en-US" dirty="0"/>
              <a:t>个部分的节点（为</a:t>
            </a:r>
            <a:r>
              <a:rPr lang="en-US" altLang="zh-CN" dirty="0"/>
              <a:t>25</a:t>
            </a:r>
            <a:r>
              <a:rPr lang="zh-CN" altLang="en-US" dirty="0"/>
              <a:t>个），且同时是与隐含层</a:t>
            </a:r>
            <a:r>
              <a:rPr lang="en-US" altLang="zh-CN" dirty="0"/>
              <a:t>16</a:t>
            </a:r>
            <a:r>
              <a:rPr lang="zh-CN" altLang="en-US" dirty="0"/>
              <a:t>个节点中的第</a:t>
            </a:r>
            <a:r>
              <a:rPr lang="en-US" altLang="zh-CN" dirty="0"/>
              <a:t>5</a:t>
            </a:r>
            <a:r>
              <a:rPr lang="zh-CN" altLang="en-US" dirty="0"/>
              <a:t>个相连的那</a:t>
            </a:r>
            <a:r>
              <a:rPr lang="en-US" altLang="zh-CN" dirty="0"/>
              <a:t>25</a:t>
            </a:r>
            <a:r>
              <a:rPr lang="zh-CN" altLang="en-US" dirty="0"/>
              <a:t>个值，</a:t>
            </a:r>
            <a:r>
              <a:rPr lang="en-US" altLang="zh-CN" dirty="0"/>
              <a:t>reshape</a:t>
            </a:r>
            <a:r>
              <a:rPr lang="zh-CN" altLang="en-US" dirty="0"/>
              <a:t>为</a:t>
            </a:r>
            <a:r>
              <a:rPr lang="en-US" altLang="zh-CN" dirty="0"/>
              <a:t>5*5</a:t>
            </a:r>
            <a:r>
              <a:rPr lang="zh-CN" altLang="en-US" dirty="0"/>
              <a:t>大小，用这个</a:t>
            </a:r>
            <a:r>
              <a:rPr lang="en-US" altLang="zh-CN" dirty="0"/>
              <a:t>5*5</a:t>
            </a:r>
            <a:r>
              <a:rPr lang="zh-CN" altLang="en-US" dirty="0"/>
              <a:t>大小的特征</a:t>
            </a:r>
            <a:r>
              <a:rPr lang="en-US" altLang="zh-CN" dirty="0"/>
              <a:t>patch</a:t>
            </a:r>
            <a:r>
              <a:rPr lang="zh-CN" altLang="en-US" dirty="0"/>
              <a:t>去</a:t>
            </a:r>
            <a:r>
              <a:rPr lang="en-US" altLang="zh-CN" dirty="0"/>
              <a:t>convolution S2</a:t>
            </a:r>
            <a:r>
              <a:rPr lang="zh-CN" altLang="en-US" dirty="0"/>
              <a:t>网络中的倒数第</a:t>
            </a:r>
            <a:r>
              <a:rPr lang="en-US" altLang="zh-CN" dirty="0"/>
              <a:t>2</a:t>
            </a:r>
            <a:r>
              <a:rPr lang="zh-CN" altLang="en-US" dirty="0"/>
              <a:t>个特征图，假设得到的结果特征图为</a:t>
            </a:r>
            <a:r>
              <a:rPr lang="en-US" altLang="zh-CN" dirty="0"/>
              <a:t>h2</a:t>
            </a:r>
            <a:r>
              <a:rPr lang="zh-CN" altLang="en-US" dirty="0" smtClean="0"/>
              <a:t>。同理得到</a:t>
            </a:r>
            <a:r>
              <a:rPr lang="en-US" altLang="zh-CN" dirty="0" smtClean="0"/>
              <a:t>h3</a:t>
            </a:r>
            <a:r>
              <a:rPr lang="zh-CN" altLang="en-US" dirty="0" smtClean="0"/>
              <a:t>。</a:t>
            </a:r>
            <a:endParaRPr lang="zh-CN" altLang="en-US" dirty="0"/>
          </a:p>
          <a:p>
            <a:r>
              <a:rPr lang="en-US" altLang="zh-CN" dirty="0" smtClean="0"/>
              <a:t>3.</a:t>
            </a:r>
            <a:r>
              <a:rPr lang="zh-CN" altLang="en-US" dirty="0" smtClean="0"/>
              <a:t>最后</a:t>
            </a:r>
            <a:r>
              <a:rPr lang="zh-CN" altLang="en-US" dirty="0"/>
              <a:t>将</a:t>
            </a:r>
            <a:r>
              <a:rPr lang="en-US" altLang="zh-CN" dirty="0"/>
              <a:t>h1</a:t>
            </a:r>
            <a:r>
              <a:rPr lang="zh-CN" altLang="en-US" dirty="0"/>
              <a:t>，</a:t>
            </a:r>
            <a:r>
              <a:rPr lang="en-US" altLang="zh-CN" dirty="0"/>
              <a:t>h2</a:t>
            </a:r>
            <a:r>
              <a:rPr lang="zh-CN" altLang="en-US" dirty="0"/>
              <a:t>，</a:t>
            </a:r>
            <a:r>
              <a:rPr lang="en-US" altLang="zh-CN" dirty="0"/>
              <a:t>h3</a:t>
            </a:r>
            <a:r>
              <a:rPr lang="zh-CN" altLang="en-US" dirty="0"/>
              <a:t>这</a:t>
            </a:r>
            <a:r>
              <a:rPr lang="en-US" altLang="zh-CN" dirty="0"/>
              <a:t>3</a:t>
            </a:r>
            <a:r>
              <a:rPr lang="zh-CN" altLang="en-US" dirty="0"/>
              <a:t>个矩阵相加得到新矩阵</a:t>
            </a:r>
            <a:r>
              <a:rPr lang="en-US" altLang="zh-CN" dirty="0"/>
              <a:t>h</a:t>
            </a:r>
            <a:r>
              <a:rPr lang="zh-CN" altLang="en-US" dirty="0"/>
              <a:t>，并且对</a:t>
            </a:r>
            <a:r>
              <a:rPr lang="en-US" altLang="zh-CN" dirty="0"/>
              <a:t>h</a:t>
            </a:r>
            <a:r>
              <a:rPr lang="zh-CN" altLang="en-US" dirty="0"/>
              <a:t>中每个元素加上一个偏移量</a:t>
            </a:r>
            <a:r>
              <a:rPr lang="en-US" altLang="zh-CN" dirty="0"/>
              <a:t>b</a:t>
            </a:r>
            <a:r>
              <a:rPr lang="zh-CN" altLang="en-US" dirty="0" smtClean="0"/>
              <a:t>，即</a:t>
            </a:r>
            <a:r>
              <a:rPr lang="zh-CN" altLang="en-US" dirty="0"/>
              <a:t>可得到我们要的特征图</a:t>
            </a:r>
            <a:r>
              <a:rPr lang="en-US" altLang="zh-CN" dirty="0"/>
              <a:t>H3</a:t>
            </a:r>
            <a:r>
              <a:rPr lang="zh-CN" altLang="en-US" dirty="0"/>
              <a:t>了。</a:t>
            </a:r>
          </a:p>
        </p:txBody>
      </p:sp>
    </p:spTree>
    <p:extLst>
      <p:ext uri="{BB962C8B-B14F-4D97-AF65-F5344CB8AC3E}">
        <p14:creationId xmlns:p14="http://schemas.microsoft.com/office/powerpoint/2010/main" val="37272774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3501008"/>
            <a:ext cx="7704856" cy="3046988"/>
          </a:xfrm>
          <a:prstGeom prst="rect">
            <a:avLst/>
          </a:prstGeom>
        </p:spPr>
        <p:txBody>
          <a:bodyPr wrap="square">
            <a:spAutoFit/>
          </a:bodyPr>
          <a:lstStyle/>
          <a:p>
            <a:r>
              <a:rPr lang="en-US" altLang="zh-CN" sz="3200" dirty="0"/>
              <a:t>S4</a:t>
            </a:r>
            <a:r>
              <a:rPr lang="zh-CN" altLang="en-US" sz="3200" dirty="0"/>
              <a:t>层是一个下采样层，由</a:t>
            </a:r>
            <a:r>
              <a:rPr lang="en-US" altLang="zh-CN" sz="3200" dirty="0"/>
              <a:t>16</a:t>
            </a:r>
            <a:r>
              <a:rPr lang="zh-CN" altLang="en-US" sz="3200" dirty="0"/>
              <a:t>个</a:t>
            </a:r>
            <a:r>
              <a:rPr lang="en-US" altLang="zh-CN" sz="3200" dirty="0"/>
              <a:t>5*5</a:t>
            </a:r>
            <a:r>
              <a:rPr lang="zh-CN" altLang="en-US" sz="3200" dirty="0"/>
              <a:t>大小的特征图构成。特征图中的每个单元与</a:t>
            </a:r>
            <a:r>
              <a:rPr lang="en-US" altLang="zh-CN" sz="3200" dirty="0"/>
              <a:t>C3</a:t>
            </a:r>
            <a:r>
              <a:rPr lang="zh-CN" altLang="en-US" sz="3200" dirty="0"/>
              <a:t>中相应特征图的</a:t>
            </a:r>
            <a:r>
              <a:rPr lang="en-US" altLang="zh-CN" sz="3200" dirty="0"/>
              <a:t>2*2</a:t>
            </a:r>
            <a:r>
              <a:rPr lang="zh-CN" altLang="en-US" sz="3200" dirty="0"/>
              <a:t>邻域相连接，跟</a:t>
            </a:r>
            <a:r>
              <a:rPr lang="en-US" altLang="zh-CN" sz="3200" dirty="0"/>
              <a:t>C1</a:t>
            </a:r>
            <a:r>
              <a:rPr lang="zh-CN" altLang="en-US" sz="3200" dirty="0"/>
              <a:t>和</a:t>
            </a:r>
            <a:r>
              <a:rPr lang="en-US" altLang="zh-CN" sz="3200" dirty="0"/>
              <a:t>S2</a:t>
            </a:r>
            <a:r>
              <a:rPr lang="zh-CN" altLang="en-US" sz="3200" dirty="0"/>
              <a:t>之间的连接一样。</a:t>
            </a:r>
            <a:r>
              <a:rPr lang="en-US" altLang="zh-CN" sz="3200" dirty="0"/>
              <a:t>S4</a:t>
            </a:r>
            <a:r>
              <a:rPr lang="zh-CN" altLang="en-US" sz="3200" dirty="0"/>
              <a:t>层有</a:t>
            </a:r>
            <a:r>
              <a:rPr lang="en-US" altLang="zh-CN" sz="3200" dirty="0" smtClean="0"/>
              <a:t>32=</a:t>
            </a:r>
            <a:r>
              <a:rPr lang="zh-CN" altLang="en-US" sz="3200" dirty="0" smtClean="0"/>
              <a:t>（</a:t>
            </a:r>
            <a:r>
              <a:rPr lang="en-US" altLang="zh-CN" sz="3200" dirty="0" smtClean="0"/>
              <a:t>1+1</a:t>
            </a:r>
            <a:r>
              <a:rPr lang="zh-CN" altLang="en-US" sz="3200" dirty="0" smtClean="0"/>
              <a:t>）*</a:t>
            </a:r>
            <a:r>
              <a:rPr lang="en-US" altLang="zh-CN" sz="3200" dirty="0" smtClean="0"/>
              <a:t>16</a:t>
            </a:r>
            <a:r>
              <a:rPr lang="zh-CN" altLang="en-US" sz="3200" dirty="0" smtClean="0"/>
              <a:t>个</a:t>
            </a:r>
            <a:r>
              <a:rPr lang="zh-CN" altLang="en-US" sz="3200" dirty="0"/>
              <a:t>可训练参数（每个特征图</a:t>
            </a:r>
            <a:r>
              <a:rPr lang="en-US" altLang="zh-CN" sz="3200" dirty="0"/>
              <a:t>1</a:t>
            </a:r>
            <a:r>
              <a:rPr lang="zh-CN" altLang="en-US" sz="3200" dirty="0"/>
              <a:t>个因子和一个偏置</a:t>
            </a:r>
            <a:r>
              <a:rPr lang="zh-CN" altLang="en-US" sz="3200" dirty="0" smtClean="0"/>
              <a:t>）。</a:t>
            </a:r>
            <a:endParaRPr lang="zh-CN" altLang="en-US" sz="3200" dirty="0"/>
          </a:p>
        </p:txBody>
      </p:sp>
      <p:pic>
        <p:nvPicPr>
          <p:cNvPr id="5" name="图片 4"/>
          <p:cNvPicPr>
            <a:picLocks noChangeAspect="1"/>
          </p:cNvPicPr>
          <p:nvPr/>
        </p:nvPicPr>
        <p:blipFill>
          <a:blip r:embed="rId2"/>
          <a:stretch>
            <a:fillRect/>
          </a:stretch>
        </p:blipFill>
        <p:spPr>
          <a:xfrm>
            <a:off x="0" y="260648"/>
            <a:ext cx="9138696" cy="2731245"/>
          </a:xfrm>
          <a:prstGeom prst="rect">
            <a:avLst/>
          </a:prstGeom>
        </p:spPr>
      </p:pic>
    </p:spTree>
    <p:extLst>
      <p:ext uri="{BB962C8B-B14F-4D97-AF65-F5344CB8AC3E}">
        <p14:creationId xmlns:p14="http://schemas.microsoft.com/office/powerpoint/2010/main" val="2504937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260648"/>
            <a:ext cx="9138696" cy="2731245"/>
          </a:xfrm>
          <a:prstGeom prst="rect">
            <a:avLst/>
          </a:prstGeom>
        </p:spPr>
      </p:pic>
      <p:sp>
        <p:nvSpPr>
          <p:cNvPr id="5" name="矩形 4"/>
          <p:cNvSpPr/>
          <p:nvPr/>
        </p:nvSpPr>
        <p:spPr>
          <a:xfrm>
            <a:off x="1115616" y="3429000"/>
            <a:ext cx="7272808" cy="3046988"/>
          </a:xfrm>
          <a:prstGeom prst="rect">
            <a:avLst/>
          </a:prstGeom>
        </p:spPr>
        <p:txBody>
          <a:bodyPr wrap="square">
            <a:spAutoFit/>
          </a:bodyPr>
          <a:lstStyle/>
          <a:p>
            <a:r>
              <a:rPr lang="en-US" altLang="zh-CN" sz="3200" dirty="0"/>
              <a:t>C5</a:t>
            </a:r>
            <a:r>
              <a:rPr lang="zh-CN" altLang="en-US" sz="3200" dirty="0"/>
              <a:t>层是一个卷积层，有</a:t>
            </a:r>
            <a:r>
              <a:rPr lang="en-US" altLang="zh-CN" sz="3200" dirty="0"/>
              <a:t>120</a:t>
            </a:r>
            <a:r>
              <a:rPr lang="zh-CN" altLang="en-US" sz="3200" dirty="0"/>
              <a:t>个特征图。每个单元与</a:t>
            </a:r>
            <a:r>
              <a:rPr lang="en-US" altLang="zh-CN" sz="3200" dirty="0"/>
              <a:t>S4</a:t>
            </a:r>
            <a:r>
              <a:rPr lang="zh-CN" altLang="en-US" sz="3200" dirty="0"/>
              <a:t>层的全部</a:t>
            </a:r>
            <a:r>
              <a:rPr lang="en-US" altLang="zh-CN" sz="3200" dirty="0"/>
              <a:t>16</a:t>
            </a:r>
            <a:r>
              <a:rPr lang="zh-CN" altLang="en-US" sz="3200" dirty="0"/>
              <a:t>个单元的</a:t>
            </a:r>
            <a:r>
              <a:rPr lang="en-US" altLang="zh-CN" sz="3200" dirty="0"/>
              <a:t>5*5</a:t>
            </a:r>
            <a:r>
              <a:rPr lang="zh-CN" altLang="en-US" sz="3200" dirty="0"/>
              <a:t>邻域相连。由于</a:t>
            </a:r>
            <a:r>
              <a:rPr lang="en-US" altLang="zh-CN" sz="3200" dirty="0"/>
              <a:t>S4</a:t>
            </a:r>
            <a:r>
              <a:rPr lang="zh-CN" altLang="en-US" sz="3200" dirty="0"/>
              <a:t>层特征图的大小也为</a:t>
            </a:r>
            <a:r>
              <a:rPr lang="en-US" altLang="zh-CN" sz="3200" dirty="0"/>
              <a:t>5*5</a:t>
            </a:r>
            <a:r>
              <a:rPr lang="zh-CN" altLang="en-US" sz="3200" dirty="0"/>
              <a:t>（同滤波器一样），故</a:t>
            </a:r>
            <a:r>
              <a:rPr lang="en-US" altLang="zh-CN" sz="3200" dirty="0"/>
              <a:t>C5</a:t>
            </a:r>
            <a:r>
              <a:rPr lang="zh-CN" altLang="en-US" sz="3200" dirty="0"/>
              <a:t>特征图的大小为</a:t>
            </a:r>
            <a:r>
              <a:rPr lang="en-US" altLang="zh-CN" sz="3200" dirty="0" smtClean="0"/>
              <a:t>1*1(</a:t>
            </a:r>
            <a:r>
              <a:rPr lang="zh-CN" altLang="en-US" sz="3200" dirty="0" smtClean="0"/>
              <a:t>已经可以完整表达某个特征了）</a:t>
            </a:r>
            <a:r>
              <a:rPr lang="zh-CN" altLang="en-US" sz="3200" dirty="0"/>
              <a:t>，</a:t>
            </a:r>
            <a:r>
              <a:rPr lang="zh-CN" altLang="en-US" sz="3200" dirty="0" smtClean="0"/>
              <a:t>这</a:t>
            </a:r>
            <a:r>
              <a:rPr lang="zh-CN" altLang="en-US" sz="3200" dirty="0"/>
              <a:t>构成了</a:t>
            </a:r>
            <a:r>
              <a:rPr lang="en-US" altLang="zh-CN" sz="3200" dirty="0"/>
              <a:t>S4</a:t>
            </a:r>
            <a:r>
              <a:rPr lang="zh-CN" altLang="en-US" sz="3200" dirty="0"/>
              <a:t>和</a:t>
            </a:r>
            <a:r>
              <a:rPr lang="en-US" altLang="zh-CN" sz="3200" dirty="0"/>
              <a:t>C5</a:t>
            </a:r>
            <a:r>
              <a:rPr lang="zh-CN" altLang="en-US" sz="3200" dirty="0"/>
              <a:t>之间的全连接</a:t>
            </a:r>
            <a:r>
              <a:rPr lang="zh-CN" altLang="en-US" sz="3200" dirty="0" smtClean="0"/>
              <a:t>。</a:t>
            </a:r>
            <a:endParaRPr lang="zh-CN" altLang="en-US" sz="3200" dirty="0"/>
          </a:p>
        </p:txBody>
      </p:sp>
    </p:spTree>
    <p:extLst>
      <p:ext uri="{BB962C8B-B14F-4D97-AF65-F5344CB8AC3E}">
        <p14:creationId xmlns:p14="http://schemas.microsoft.com/office/powerpoint/2010/main" val="8449252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3140968"/>
            <a:ext cx="7776864" cy="3539430"/>
          </a:xfrm>
          <a:prstGeom prst="rect">
            <a:avLst/>
          </a:prstGeom>
        </p:spPr>
        <p:txBody>
          <a:bodyPr wrap="square">
            <a:spAutoFit/>
          </a:bodyPr>
          <a:lstStyle/>
          <a:p>
            <a:r>
              <a:rPr lang="zh-CN" altLang="en-US" sz="3200" dirty="0">
                <a:solidFill>
                  <a:schemeClr val="accent1"/>
                </a:solidFill>
              </a:rPr>
              <a:t> </a:t>
            </a:r>
            <a:r>
              <a:rPr lang="en-US" altLang="zh-CN" sz="3200" dirty="0" smtClean="0">
                <a:solidFill>
                  <a:schemeClr val="accent1"/>
                </a:solidFill>
              </a:rPr>
              <a:t>F6</a:t>
            </a:r>
            <a:r>
              <a:rPr lang="zh-CN" altLang="en-US" sz="3200" dirty="0" smtClean="0">
                <a:solidFill>
                  <a:schemeClr val="accent1"/>
                </a:solidFill>
              </a:rPr>
              <a:t>（不是</a:t>
            </a:r>
            <a:r>
              <a:rPr lang="en-US" altLang="zh-CN" sz="3200" dirty="0" smtClean="0">
                <a:solidFill>
                  <a:schemeClr val="accent1"/>
                </a:solidFill>
              </a:rPr>
              <a:t>S</a:t>
            </a:r>
            <a:r>
              <a:rPr lang="zh-CN" altLang="en-US" sz="3200" dirty="0" smtClean="0">
                <a:solidFill>
                  <a:schemeClr val="accent1"/>
                </a:solidFill>
              </a:rPr>
              <a:t>）</a:t>
            </a:r>
            <a:r>
              <a:rPr lang="zh-CN" altLang="en-US" sz="3200" dirty="0" smtClean="0"/>
              <a:t>层</a:t>
            </a:r>
            <a:r>
              <a:rPr lang="zh-CN" altLang="en-US" sz="3200" dirty="0"/>
              <a:t>有</a:t>
            </a:r>
            <a:r>
              <a:rPr lang="en-US" altLang="zh-CN" sz="3200" dirty="0"/>
              <a:t>84</a:t>
            </a:r>
            <a:r>
              <a:rPr lang="zh-CN" altLang="en-US" sz="3200" dirty="0"/>
              <a:t>个单元（之所以选这个数字的原因来自于输出层的设计），与</a:t>
            </a:r>
            <a:r>
              <a:rPr lang="en-US" altLang="zh-CN" sz="3200" dirty="0"/>
              <a:t>C5</a:t>
            </a:r>
            <a:r>
              <a:rPr lang="zh-CN" altLang="en-US" sz="3200" dirty="0"/>
              <a:t>层全相连。有</a:t>
            </a:r>
            <a:r>
              <a:rPr lang="en-US" altLang="zh-CN" sz="3200" dirty="0"/>
              <a:t>10164</a:t>
            </a:r>
            <a:r>
              <a:rPr lang="zh-CN" altLang="en-US" sz="3200" dirty="0" smtClean="0"/>
              <a:t>个</a:t>
            </a:r>
            <a:r>
              <a:rPr lang="en-US" altLang="zh-CN" sz="3200" dirty="0" smtClean="0"/>
              <a:t>=</a:t>
            </a:r>
            <a:r>
              <a:rPr lang="zh-CN" altLang="en-US" sz="3200" dirty="0" smtClean="0"/>
              <a:t>（</a:t>
            </a:r>
            <a:r>
              <a:rPr lang="en-US" altLang="zh-CN" sz="3200" dirty="0" smtClean="0"/>
              <a:t>120+1</a:t>
            </a:r>
            <a:r>
              <a:rPr lang="zh-CN" altLang="en-US" sz="3200" dirty="0" smtClean="0"/>
              <a:t>）*</a:t>
            </a:r>
            <a:r>
              <a:rPr lang="en-US" altLang="zh-CN" sz="3200" dirty="0" smtClean="0"/>
              <a:t>84</a:t>
            </a:r>
            <a:r>
              <a:rPr lang="zh-CN" altLang="en-US" sz="3200" dirty="0" smtClean="0"/>
              <a:t>可</a:t>
            </a:r>
            <a:r>
              <a:rPr lang="zh-CN" altLang="en-US" sz="3200" dirty="0"/>
              <a:t>训练参数</a:t>
            </a:r>
            <a:r>
              <a:rPr lang="zh-CN" altLang="en-US" sz="3200" dirty="0" smtClean="0"/>
              <a:t>。后面如同</a:t>
            </a:r>
            <a:r>
              <a:rPr lang="zh-CN" altLang="en-US" sz="3200" dirty="0"/>
              <a:t>经典神经网络，</a:t>
            </a:r>
            <a:r>
              <a:rPr lang="en-US" altLang="zh-CN" sz="3200" dirty="0"/>
              <a:t>F6</a:t>
            </a:r>
            <a:r>
              <a:rPr lang="zh-CN" altLang="en-US" sz="3200" dirty="0"/>
              <a:t>层计算输入向量和权重向量之间的点积，再加上一个偏置。然后将其传递给</a:t>
            </a:r>
            <a:r>
              <a:rPr lang="en-US" altLang="zh-CN" sz="3200" dirty="0"/>
              <a:t>sigmoid</a:t>
            </a:r>
            <a:r>
              <a:rPr lang="zh-CN" altLang="en-US" sz="3200" dirty="0"/>
              <a:t>函数产生单元</a:t>
            </a:r>
            <a:r>
              <a:rPr lang="en-US" altLang="zh-CN" sz="3200" dirty="0" err="1"/>
              <a:t>i</a:t>
            </a:r>
            <a:r>
              <a:rPr lang="zh-CN" altLang="en-US" sz="3200" dirty="0"/>
              <a:t>的一个状态</a:t>
            </a:r>
            <a:r>
              <a:rPr lang="zh-CN" altLang="en-US" sz="3200" dirty="0" smtClean="0"/>
              <a:t>。</a:t>
            </a:r>
            <a:endParaRPr lang="zh-CN" altLang="en-US" sz="3200" dirty="0"/>
          </a:p>
        </p:txBody>
      </p:sp>
      <p:pic>
        <p:nvPicPr>
          <p:cNvPr id="5" name="图片 4"/>
          <p:cNvPicPr>
            <a:picLocks noChangeAspect="1"/>
          </p:cNvPicPr>
          <p:nvPr/>
        </p:nvPicPr>
        <p:blipFill>
          <a:blip r:embed="rId3"/>
          <a:stretch>
            <a:fillRect/>
          </a:stretch>
        </p:blipFill>
        <p:spPr>
          <a:xfrm>
            <a:off x="0" y="260648"/>
            <a:ext cx="9138696" cy="2731245"/>
          </a:xfrm>
          <a:prstGeom prst="rect">
            <a:avLst/>
          </a:prstGeom>
        </p:spPr>
      </p:pic>
    </p:spTree>
    <p:extLst>
      <p:ext uri="{BB962C8B-B14F-4D97-AF65-F5344CB8AC3E}">
        <p14:creationId xmlns:p14="http://schemas.microsoft.com/office/powerpoint/2010/main" val="36730617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260648"/>
            <a:ext cx="9138696" cy="2731245"/>
          </a:xfrm>
          <a:prstGeom prst="rect">
            <a:avLst/>
          </a:prstGeom>
        </p:spPr>
      </p:pic>
      <p:sp>
        <p:nvSpPr>
          <p:cNvPr id="5" name="矩形 4"/>
          <p:cNvSpPr/>
          <p:nvPr/>
        </p:nvSpPr>
        <p:spPr>
          <a:xfrm>
            <a:off x="755576" y="3861048"/>
            <a:ext cx="7560840" cy="646331"/>
          </a:xfrm>
          <a:prstGeom prst="rect">
            <a:avLst/>
          </a:prstGeom>
        </p:spPr>
        <p:txBody>
          <a:bodyPr wrap="square">
            <a:spAutoFit/>
          </a:bodyPr>
          <a:lstStyle/>
          <a:p>
            <a:r>
              <a:rPr lang="zh-CN" altLang="en-US" dirty="0"/>
              <a:t>最后，输出层由欧式径向基函数（</a:t>
            </a:r>
            <a:r>
              <a:rPr lang="en-US" altLang="zh-CN" dirty="0"/>
              <a:t>Euclidean Radial Basis Function</a:t>
            </a:r>
            <a:r>
              <a:rPr lang="zh-CN" altLang="en-US" dirty="0"/>
              <a:t>）单元组成，每类一个单元</a:t>
            </a:r>
            <a:r>
              <a:rPr lang="zh-CN" altLang="en-US" dirty="0" smtClean="0"/>
              <a:t>，共</a:t>
            </a:r>
            <a:r>
              <a:rPr lang="en-US" altLang="zh-CN" dirty="0" smtClean="0"/>
              <a:t>10</a:t>
            </a:r>
            <a:r>
              <a:rPr lang="zh-CN" altLang="en-US" dirty="0" smtClean="0"/>
              <a:t>类（对应数字</a:t>
            </a:r>
            <a:r>
              <a:rPr lang="en-US" altLang="zh-CN" dirty="0" smtClean="0"/>
              <a:t>0-9</a:t>
            </a:r>
            <a:r>
              <a:rPr lang="zh-CN" altLang="en-US" dirty="0" smtClean="0"/>
              <a:t>），每个</a:t>
            </a:r>
            <a:r>
              <a:rPr lang="zh-CN" altLang="en-US" dirty="0"/>
              <a:t>有</a:t>
            </a:r>
            <a:r>
              <a:rPr lang="en-US" altLang="zh-CN" dirty="0"/>
              <a:t>84</a:t>
            </a:r>
            <a:r>
              <a:rPr lang="zh-CN" altLang="en-US" dirty="0"/>
              <a:t>个输入</a:t>
            </a:r>
            <a:r>
              <a:rPr lang="zh-CN" altLang="en-US" dirty="0" smtClean="0"/>
              <a:t>。共</a:t>
            </a:r>
            <a:endParaRPr lang="zh-CN" altLang="en-US" dirty="0"/>
          </a:p>
        </p:txBody>
      </p:sp>
      <p:sp>
        <p:nvSpPr>
          <p:cNvPr id="6" name="矩形 5"/>
          <p:cNvSpPr/>
          <p:nvPr/>
        </p:nvSpPr>
        <p:spPr>
          <a:xfrm>
            <a:off x="755576" y="4507379"/>
            <a:ext cx="7560840" cy="646331"/>
          </a:xfrm>
          <a:prstGeom prst="rect">
            <a:avLst/>
          </a:prstGeom>
        </p:spPr>
        <p:txBody>
          <a:bodyPr wrap="square">
            <a:spAutoFit/>
          </a:bodyPr>
          <a:lstStyle/>
          <a:p>
            <a:r>
              <a:rPr lang="zh-CN" altLang="en-US" dirty="0"/>
              <a:t>欧式径向基函数每个输出</a:t>
            </a:r>
            <a:r>
              <a:rPr lang="en-US" altLang="zh-CN" dirty="0"/>
              <a:t>RBF</a:t>
            </a:r>
            <a:r>
              <a:rPr lang="zh-CN" altLang="en-US" dirty="0"/>
              <a:t>单元计算输入向量和参数向量之间的欧式距离。输入离参数向量越远，</a:t>
            </a:r>
            <a:r>
              <a:rPr lang="en-US" altLang="zh-CN" dirty="0"/>
              <a:t>RBF</a:t>
            </a:r>
            <a:r>
              <a:rPr lang="zh-CN" altLang="en-US" dirty="0"/>
              <a:t>输出的越大。</a:t>
            </a:r>
          </a:p>
        </p:txBody>
      </p:sp>
      <p:sp>
        <p:nvSpPr>
          <p:cNvPr id="7" name="矩形 6"/>
          <p:cNvSpPr/>
          <p:nvPr/>
        </p:nvSpPr>
        <p:spPr>
          <a:xfrm>
            <a:off x="755576" y="5229200"/>
            <a:ext cx="7488832" cy="646331"/>
          </a:xfrm>
          <a:prstGeom prst="rect">
            <a:avLst/>
          </a:prstGeom>
        </p:spPr>
        <p:txBody>
          <a:bodyPr wrap="square">
            <a:spAutoFit/>
          </a:bodyPr>
          <a:lstStyle/>
          <a:p>
            <a:r>
              <a:rPr lang="zh-CN" altLang="en-US" dirty="0"/>
              <a:t>给定一个输入模式，损失函数应能使得</a:t>
            </a:r>
            <a:r>
              <a:rPr lang="en-US" altLang="zh-CN" dirty="0"/>
              <a:t>F6</a:t>
            </a:r>
            <a:r>
              <a:rPr lang="zh-CN" altLang="en-US" dirty="0"/>
              <a:t>的配置与</a:t>
            </a:r>
            <a:r>
              <a:rPr lang="en-US" altLang="zh-CN" dirty="0"/>
              <a:t>RBF</a:t>
            </a:r>
            <a:r>
              <a:rPr lang="zh-CN" altLang="en-US" dirty="0"/>
              <a:t>参数向量（即模式的期望分类）足够接近。</a:t>
            </a:r>
          </a:p>
        </p:txBody>
      </p:sp>
      <p:sp>
        <p:nvSpPr>
          <p:cNvPr id="8" name="矩形 7"/>
          <p:cNvSpPr/>
          <p:nvPr/>
        </p:nvSpPr>
        <p:spPr>
          <a:xfrm>
            <a:off x="755576" y="5985579"/>
            <a:ext cx="8114722" cy="369332"/>
          </a:xfrm>
          <a:prstGeom prst="rect">
            <a:avLst/>
          </a:prstGeom>
        </p:spPr>
        <p:txBody>
          <a:bodyPr wrap="none">
            <a:spAutoFit/>
          </a:bodyPr>
          <a:lstStyle/>
          <a:p>
            <a:r>
              <a:rPr lang="zh-CN" altLang="en-US" dirty="0" smtClean="0"/>
              <a:t>这些参数人工设定为</a:t>
            </a:r>
            <a:r>
              <a:rPr lang="en-US" altLang="zh-CN" dirty="0" smtClean="0"/>
              <a:t>7*12</a:t>
            </a:r>
            <a:r>
              <a:rPr lang="zh-CN" altLang="en-US" dirty="0"/>
              <a:t>大小（即</a:t>
            </a:r>
            <a:r>
              <a:rPr lang="en-US" altLang="zh-CN" dirty="0"/>
              <a:t>84</a:t>
            </a:r>
            <a:r>
              <a:rPr lang="zh-CN" altLang="en-US" dirty="0"/>
              <a:t>）的格式化</a:t>
            </a:r>
            <a:r>
              <a:rPr lang="zh-CN" altLang="en-US" dirty="0" smtClean="0"/>
              <a:t>图片，即可识别出</a:t>
            </a:r>
            <a:r>
              <a:rPr lang="en-US" altLang="zh-CN" dirty="0" smtClean="0"/>
              <a:t>0-9</a:t>
            </a:r>
            <a:r>
              <a:rPr lang="zh-CN" altLang="en-US" dirty="0" smtClean="0"/>
              <a:t>的数字</a:t>
            </a:r>
            <a:endParaRPr lang="zh-CN" altLang="en-US" dirty="0"/>
          </a:p>
        </p:txBody>
      </p:sp>
    </p:spTree>
    <p:extLst>
      <p:ext uri="{BB962C8B-B14F-4D97-AF65-F5344CB8AC3E}">
        <p14:creationId xmlns:p14="http://schemas.microsoft.com/office/powerpoint/2010/main" val="12847137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47664" y="1412776"/>
            <a:ext cx="4939191" cy="3539430"/>
          </a:xfrm>
          <a:prstGeom prst="rect">
            <a:avLst/>
          </a:prstGeom>
        </p:spPr>
        <p:txBody>
          <a:bodyPr wrap="square">
            <a:spAutoFit/>
          </a:bodyPr>
          <a:lstStyle/>
          <a:p>
            <a:r>
              <a:rPr lang="zh-CN" altLang="en-US" sz="3200" dirty="0" smtClean="0"/>
              <a:t>在上面的实验，没有说明用的是什么滤波器。但有一些实验中，有用一种叫</a:t>
            </a:r>
            <a:r>
              <a:rPr lang="en-US" altLang="zh-CN" sz="3200" dirty="0" smtClean="0"/>
              <a:t>Gabor</a:t>
            </a:r>
            <a:r>
              <a:rPr lang="zh-CN" altLang="en-US" sz="3200" dirty="0" smtClean="0"/>
              <a:t>的滤波器，进行初始化训练，以</a:t>
            </a:r>
            <a:r>
              <a:rPr lang="zh-CN" altLang="en-US" sz="3200" dirty="0"/>
              <a:t>达到模拟人类视觉系统对视觉刺激的响应。</a:t>
            </a:r>
          </a:p>
        </p:txBody>
      </p:sp>
    </p:spTree>
    <p:extLst>
      <p:ext uri="{BB962C8B-B14F-4D97-AF65-F5344CB8AC3E}">
        <p14:creationId xmlns:p14="http://schemas.microsoft.com/office/powerpoint/2010/main" val="36989268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5576" y="692696"/>
            <a:ext cx="3024336" cy="584775"/>
          </a:xfrm>
          <a:prstGeom prst="rect">
            <a:avLst/>
          </a:prstGeom>
          <a:noFill/>
        </p:spPr>
        <p:txBody>
          <a:bodyPr wrap="square" rtlCol="0">
            <a:spAutoFit/>
          </a:bodyPr>
          <a:lstStyle/>
          <a:p>
            <a:r>
              <a:rPr lang="zh-CN" altLang="en-US" sz="3200" dirty="0" smtClean="0">
                <a:solidFill>
                  <a:prstClr val="white"/>
                </a:solidFill>
              </a:rPr>
              <a:t>本</a:t>
            </a:r>
            <a:r>
              <a:rPr lang="en-US" altLang="zh-CN" sz="3200" dirty="0" smtClean="0">
                <a:solidFill>
                  <a:prstClr val="white"/>
                </a:solidFill>
              </a:rPr>
              <a:t>PPT</a:t>
            </a:r>
            <a:r>
              <a:rPr lang="zh-CN" altLang="en-US" sz="3200" dirty="0" smtClean="0">
                <a:solidFill>
                  <a:prstClr val="white"/>
                </a:solidFill>
              </a:rPr>
              <a:t>架构</a:t>
            </a:r>
            <a:endParaRPr lang="zh-CN" altLang="en-US" sz="3200" dirty="0">
              <a:solidFill>
                <a:prstClr val="white"/>
              </a:solidFill>
            </a:endParaRPr>
          </a:p>
        </p:txBody>
      </p:sp>
      <p:sp>
        <p:nvSpPr>
          <p:cNvPr id="5" name="文本框 4"/>
          <p:cNvSpPr txBox="1"/>
          <p:nvPr/>
        </p:nvSpPr>
        <p:spPr>
          <a:xfrm>
            <a:off x="1691680" y="1844824"/>
            <a:ext cx="6912768" cy="3785652"/>
          </a:xfrm>
          <a:prstGeom prst="rect">
            <a:avLst/>
          </a:prstGeom>
          <a:noFill/>
        </p:spPr>
        <p:txBody>
          <a:bodyPr wrap="square" rtlCol="0">
            <a:spAutoFit/>
          </a:bodyPr>
          <a:lstStyle/>
          <a:p>
            <a:r>
              <a:rPr lang="en-US" altLang="zh-CN" sz="6000" dirty="0">
                <a:solidFill>
                  <a:prstClr val="white"/>
                </a:solidFill>
              </a:rPr>
              <a:t>1</a:t>
            </a:r>
            <a:r>
              <a:rPr lang="zh-CN" altLang="en-US" sz="6000" dirty="0">
                <a:solidFill>
                  <a:prstClr val="white"/>
                </a:solidFill>
              </a:rPr>
              <a:t>、</a:t>
            </a:r>
            <a:r>
              <a:rPr lang="en-US" altLang="zh-CN" sz="6000" dirty="0">
                <a:solidFill>
                  <a:prstClr val="white"/>
                </a:solidFill>
              </a:rPr>
              <a:t>WHY</a:t>
            </a:r>
          </a:p>
          <a:p>
            <a:r>
              <a:rPr lang="en-US" altLang="zh-CN" sz="6000" dirty="0">
                <a:solidFill>
                  <a:prstClr val="white"/>
                </a:solidFill>
              </a:rPr>
              <a:t>2</a:t>
            </a:r>
            <a:r>
              <a:rPr lang="zh-CN" altLang="en-US" sz="6000" dirty="0">
                <a:solidFill>
                  <a:prstClr val="white"/>
                </a:solidFill>
              </a:rPr>
              <a:t>、</a:t>
            </a:r>
            <a:r>
              <a:rPr lang="en-US" altLang="zh-CN" sz="6000" dirty="0">
                <a:solidFill>
                  <a:prstClr val="white"/>
                </a:solidFill>
              </a:rPr>
              <a:t>WHAT</a:t>
            </a:r>
          </a:p>
          <a:p>
            <a:r>
              <a:rPr lang="en-US" altLang="zh-CN" sz="6000" dirty="0" smtClean="0"/>
              <a:t>3</a:t>
            </a:r>
            <a:r>
              <a:rPr lang="zh-CN" altLang="en-US" sz="6000" dirty="0" smtClean="0"/>
              <a:t>、</a:t>
            </a:r>
            <a:r>
              <a:rPr lang="en-US" altLang="zh-CN" sz="6000" dirty="0" smtClean="0"/>
              <a:t>HOW</a:t>
            </a:r>
            <a:r>
              <a:rPr lang="zh-CN" altLang="en-US" sz="6000" dirty="0" smtClean="0"/>
              <a:t>（模式图）</a:t>
            </a:r>
            <a:endParaRPr lang="en-US" altLang="zh-CN" sz="6000" dirty="0" smtClean="0"/>
          </a:p>
          <a:p>
            <a:r>
              <a:rPr lang="en-US" altLang="zh-CN" sz="6000" dirty="0" smtClean="0">
                <a:solidFill>
                  <a:schemeClr val="accent1">
                    <a:lumMod val="60000"/>
                    <a:lumOff val="40000"/>
                  </a:schemeClr>
                </a:solidFill>
              </a:rPr>
              <a:t>4</a:t>
            </a:r>
            <a:r>
              <a:rPr lang="zh-CN" altLang="en-US" sz="6000" dirty="0" smtClean="0">
                <a:solidFill>
                  <a:schemeClr val="accent1">
                    <a:lumMod val="60000"/>
                    <a:lumOff val="40000"/>
                  </a:schemeClr>
                </a:solidFill>
              </a:rPr>
              <a:t>、</a:t>
            </a:r>
            <a:r>
              <a:rPr lang="en-US" altLang="zh-CN" sz="6000" dirty="0" smtClean="0">
                <a:solidFill>
                  <a:schemeClr val="accent1">
                    <a:lumMod val="60000"/>
                    <a:lumOff val="40000"/>
                  </a:schemeClr>
                </a:solidFill>
              </a:rPr>
              <a:t>HOW</a:t>
            </a:r>
            <a:r>
              <a:rPr lang="zh-CN" altLang="en-US" sz="6000" dirty="0" smtClean="0">
                <a:solidFill>
                  <a:schemeClr val="accent1">
                    <a:lumMod val="60000"/>
                    <a:lumOff val="40000"/>
                  </a:schemeClr>
                </a:solidFill>
              </a:rPr>
              <a:t>（公式推导）</a:t>
            </a:r>
            <a:endParaRPr lang="zh-CN" altLang="en-US" sz="6000" dirty="0">
              <a:solidFill>
                <a:schemeClr val="accent1">
                  <a:lumMod val="60000"/>
                  <a:lumOff val="40000"/>
                </a:schemeClr>
              </a:solidFill>
            </a:endParaRPr>
          </a:p>
        </p:txBody>
      </p:sp>
    </p:spTree>
    <p:extLst>
      <p:ext uri="{BB962C8B-B14F-4D97-AF65-F5344CB8AC3E}">
        <p14:creationId xmlns:p14="http://schemas.microsoft.com/office/powerpoint/2010/main" val="39961077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1844824"/>
            <a:ext cx="6318448" cy="3539430"/>
          </a:xfrm>
          <a:prstGeom prst="rect">
            <a:avLst/>
          </a:prstGeom>
        </p:spPr>
        <p:txBody>
          <a:bodyPr wrap="square">
            <a:spAutoFit/>
          </a:bodyPr>
          <a:lstStyle/>
          <a:p>
            <a:r>
              <a:rPr lang="en-US" altLang="zh-CN" sz="3200" dirty="0"/>
              <a:t>Convolutional Neural Networks are a special kind of multi-layer neural networks. </a:t>
            </a:r>
            <a:r>
              <a:rPr lang="en-US" altLang="zh-CN" sz="3200" dirty="0">
                <a:solidFill>
                  <a:schemeClr val="accent2">
                    <a:lumMod val="60000"/>
                    <a:lumOff val="40000"/>
                  </a:schemeClr>
                </a:solidFill>
              </a:rPr>
              <a:t>Like</a:t>
            </a:r>
            <a:r>
              <a:rPr lang="en-US" altLang="zh-CN" sz="3200" dirty="0"/>
              <a:t> almost every other neural networks they are trained with a version of the </a:t>
            </a:r>
            <a:r>
              <a:rPr lang="en-US" altLang="zh-CN" sz="3200" dirty="0">
                <a:solidFill>
                  <a:schemeClr val="accent2">
                    <a:lumMod val="60000"/>
                    <a:lumOff val="40000"/>
                  </a:schemeClr>
                </a:solidFill>
              </a:rPr>
              <a:t>back-propagation algorithm</a:t>
            </a:r>
            <a:r>
              <a:rPr lang="en-US" altLang="zh-CN" sz="3200" dirty="0"/>
              <a:t>. Where they </a:t>
            </a:r>
            <a:r>
              <a:rPr lang="en-US" altLang="zh-CN" sz="3200" dirty="0">
                <a:solidFill>
                  <a:schemeClr val="accent2">
                    <a:lumMod val="60000"/>
                    <a:lumOff val="40000"/>
                  </a:schemeClr>
                </a:solidFill>
              </a:rPr>
              <a:t>differ is in the architecture. </a:t>
            </a:r>
          </a:p>
        </p:txBody>
      </p:sp>
    </p:spTree>
    <p:extLst>
      <p:ext uri="{BB962C8B-B14F-4D97-AF65-F5344CB8AC3E}">
        <p14:creationId xmlns:p14="http://schemas.microsoft.com/office/powerpoint/2010/main" val="1869786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5576" y="980728"/>
            <a:ext cx="7056784" cy="1569660"/>
          </a:xfrm>
          <a:prstGeom prst="rect">
            <a:avLst/>
          </a:prstGeom>
        </p:spPr>
        <p:txBody>
          <a:bodyPr wrap="square">
            <a:spAutoFit/>
          </a:bodyPr>
          <a:lstStyle/>
          <a:p>
            <a:r>
              <a:rPr lang="zh-CN" altLang="en-US" sz="3200" dirty="0" smtClean="0"/>
              <a:t>前面的机理描述，是</a:t>
            </a:r>
            <a:r>
              <a:rPr lang="en-US" altLang="zh-CN" sz="3200" dirty="0" smtClean="0"/>
              <a:t>CNN</a:t>
            </a:r>
            <a:r>
              <a:rPr lang="zh-CN" altLang="en-US" sz="3200" dirty="0" smtClean="0"/>
              <a:t>的使用，不过</a:t>
            </a:r>
            <a:r>
              <a:rPr lang="zh-CN" altLang="en-US" sz="3200" dirty="0"/>
              <a:t>那是有个前提的：</a:t>
            </a:r>
            <a:r>
              <a:rPr lang="en-US" altLang="zh-CN" sz="3200" dirty="0"/>
              <a:t>CNN</a:t>
            </a:r>
            <a:r>
              <a:rPr lang="zh-CN" altLang="en-US" sz="3200" dirty="0"/>
              <a:t>中的参数必须已提前学习好。</a:t>
            </a:r>
          </a:p>
        </p:txBody>
      </p:sp>
      <p:sp>
        <p:nvSpPr>
          <p:cNvPr id="5" name="矩形 4"/>
          <p:cNvSpPr/>
          <p:nvPr/>
        </p:nvSpPr>
        <p:spPr>
          <a:xfrm>
            <a:off x="755576" y="3356992"/>
            <a:ext cx="4572000" cy="1569660"/>
          </a:xfrm>
          <a:prstGeom prst="rect">
            <a:avLst/>
          </a:prstGeom>
        </p:spPr>
        <p:txBody>
          <a:bodyPr>
            <a:spAutoFit/>
          </a:bodyPr>
          <a:lstStyle/>
          <a:p>
            <a:r>
              <a:rPr lang="en-US" altLang="zh-CN" sz="3200" dirty="0" smtClean="0"/>
              <a:t>CNN</a:t>
            </a:r>
            <a:r>
              <a:rPr lang="zh-CN" altLang="en-US" sz="3200" dirty="0"/>
              <a:t>参数在使用</a:t>
            </a:r>
            <a:r>
              <a:rPr lang="en-US" altLang="zh-CN" sz="3200" dirty="0" err="1"/>
              <a:t>bp</a:t>
            </a:r>
            <a:r>
              <a:rPr lang="zh-CN" altLang="en-US" sz="3200" dirty="0"/>
              <a:t>算法时该怎么</a:t>
            </a:r>
            <a:r>
              <a:rPr lang="zh-CN" altLang="en-US" sz="3200" dirty="0" smtClean="0"/>
              <a:t>训练？（涉及了卷积层和下采样层）</a:t>
            </a:r>
            <a:endParaRPr lang="zh-CN" altLang="en-US" sz="3200" dirty="0"/>
          </a:p>
        </p:txBody>
      </p:sp>
    </p:spTree>
    <p:extLst>
      <p:ext uri="{BB962C8B-B14F-4D97-AF65-F5344CB8AC3E}">
        <p14:creationId xmlns:p14="http://schemas.microsoft.com/office/powerpoint/2010/main" val="6783927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620688"/>
            <a:ext cx="5688632" cy="1077218"/>
          </a:xfrm>
          <a:prstGeom prst="rect">
            <a:avLst/>
          </a:prstGeom>
          <a:noFill/>
        </p:spPr>
        <p:txBody>
          <a:bodyPr wrap="square" rtlCol="0">
            <a:spAutoFit/>
          </a:bodyPr>
          <a:lstStyle/>
          <a:p>
            <a:r>
              <a:rPr lang="zh-CN" altLang="en-US" sz="3200" dirty="0"/>
              <a:t>本</a:t>
            </a:r>
            <a:r>
              <a:rPr lang="zh-CN" altLang="en-US" sz="3200" dirty="0" smtClean="0"/>
              <a:t>次用的代价函数</a:t>
            </a:r>
            <a:r>
              <a:rPr lang="en-US" altLang="zh-CN" sz="3200" dirty="0" smtClean="0"/>
              <a:t>cost</a:t>
            </a:r>
            <a:r>
              <a:rPr lang="zh-CN" altLang="en-US" sz="3200" dirty="0" smtClean="0"/>
              <a:t>函数为：</a:t>
            </a:r>
            <a:r>
              <a:rPr lang="zh-CN" altLang="en-US" sz="3200" dirty="0"/>
              <a:t>平方误差代价函数</a:t>
            </a:r>
          </a:p>
        </p:txBody>
      </p:sp>
      <p:pic>
        <p:nvPicPr>
          <p:cNvPr id="5" name="图片 4"/>
          <p:cNvPicPr>
            <a:picLocks noChangeAspect="1"/>
          </p:cNvPicPr>
          <p:nvPr/>
        </p:nvPicPr>
        <p:blipFill>
          <a:blip r:embed="rId2"/>
          <a:stretch>
            <a:fillRect/>
          </a:stretch>
        </p:blipFill>
        <p:spPr>
          <a:xfrm>
            <a:off x="1907704" y="2132856"/>
            <a:ext cx="4687152" cy="1224136"/>
          </a:xfrm>
          <a:prstGeom prst="rect">
            <a:avLst/>
          </a:prstGeom>
        </p:spPr>
      </p:pic>
      <p:sp>
        <p:nvSpPr>
          <p:cNvPr id="6" name="矩形 5"/>
          <p:cNvSpPr/>
          <p:nvPr/>
        </p:nvSpPr>
        <p:spPr>
          <a:xfrm>
            <a:off x="755576" y="3813903"/>
            <a:ext cx="7632848" cy="1477328"/>
          </a:xfrm>
          <a:prstGeom prst="rect">
            <a:avLst/>
          </a:prstGeom>
        </p:spPr>
        <p:txBody>
          <a:bodyPr wrap="square">
            <a:spAutoFit/>
          </a:bodyPr>
          <a:lstStyle/>
          <a:p>
            <a:r>
              <a:rPr lang="en-US" altLang="zh-CN" dirty="0" smtClean="0"/>
              <a:t>E</a:t>
            </a:r>
            <a:r>
              <a:rPr lang="zh-CN" altLang="en-US" dirty="0" smtClean="0"/>
              <a:t>是参数，共</a:t>
            </a:r>
            <a:r>
              <a:rPr lang="en-US" altLang="zh-CN" dirty="0" smtClean="0"/>
              <a:t>C</a:t>
            </a:r>
            <a:r>
              <a:rPr lang="zh-CN" altLang="en-US" dirty="0" smtClean="0"/>
              <a:t>类，</a:t>
            </a:r>
            <a:r>
              <a:rPr lang="en-US" altLang="zh-CN" dirty="0" smtClean="0"/>
              <a:t>N</a:t>
            </a:r>
            <a:r>
              <a:rPr lang="zh-CN" altLang="en-US" dirty="0" smtClean="0"/>
              <a:t>个样本。      表示</a:t>
            </a:r>
            <a:r>
              <a:rPr lang="zh-CN" altLang="en-US" dirty="0"/>
              <a:t>第</a:t>
            </a:r>
            <a:r>
              <a:rPr lang="en-US" altLang="zh-CN" dirty="0"/>
              <a:t>n</a:t>
            </a:r>
            <a:r>
              <a:rPr lang="zh-CN" altLang="en-US" dirty="0"/>
              <a:t>个样本对应的标签的第</a:t>
            </a:r>
            <a:r>
              <a:rPr lang="en-US" altLang="zh-CN" dirty="0"/>
              <a:t>k</a:t>
            </a:r>
            <a:r>
              <a:rPr lang="zh-CN" altLang="en-US" dirty="0"/>
              <a:t>维</a:t>
            </a:r>
            <a:r>
              <a:rPr lang="zh-CN" altLang="en-US" dirty="0" smtClean="0"/>
              <a:t>。      表示</a:t>
            </a:r>
            <a:r>
              <a:rPr lang="zh-CN" altLang="en-US" dirty="0"/>
              <a:t>第</a:t>
            </a:r>
            <a:r>
              <a:rPr lang="en-US" altLang="zh-CN" dirty="0"/>
              <a:t>n</a:t>
            </a:r>
            <a:r>
              <a:rPr lang="zh-CN" altLang="en-US" dirty="0"/>
              <a:t>个样本对应的网络输出的第</a:t>
            </a:r>
            <a:r>
              <a:rPr lang="en-US" altLang="zh-CN" dirty="0"/>
              <a:t>k</a:t>
            </a:r>
            <a:r>
              <a:rPr lang="zh-CN" altLang="en-US" dirty="0"/>
              <a:t>个输出。对于多类问题</a:t>
            </a:r>
            <a:r>
              <a:rPr lang="zh-CN" altLang="en-US" dirty="0" smtClean="0"/>
              <a:t>，</a:t>
            </a:r>
            <a:r>
              <a:rPr lang="en-US" altLang="zh-CN" dirty="0" smtClean="0"/>
              <a:t>     </a:t>
            </a:r>
            <a:r>
              <a:rPr lang="zh-CN" altLang="en-US" dirty="0" smtClean="0"/>
              <a:t>输出</a:t>
            </a:r>
            <a:r>
              <a:rPr lang="zh-CN" altLang="en-US" dirty="0"/>
              <a:t>一般组织为“</a:t>
            </a:r>
            <a:r>
              <a:rPr lang="en-US" altLang="zh-CN" dirty="0"/>
              <a:t>one-of-c”</a:t>
            </a:r>
            <a:r>
              <a:rPr lang="zh-CN" altLang="en-US" dirty="0"/>
              <a:t>的形式，也就是只有该输入对应的类的输出节点输出为正，其他类的位或者节点为</a:t>
            </a:r>
            <a:r>
              <a:rPr lang="en-US" altLang="zh-CN" dirty="0"/>
              <a:t>0</a:t>
            </a:r>
            <a:r>
              <a:rPr lang="zh-CN" altLang="en-US" dirty="0"/>
              <a:t>或者负数，这个取决于你输出层的激活函数。</a:t>
            </a:r>
            <a:r>
              <a:rPr lang="en-US" altLang="zh-CN" dirty="0"/>
              <a:t>sigmoid</a:t>
            </a:r>
            <a:r>
              <a:rPr lang="zh-CN" altLang="en-US" dirty="0"/>
              <a:t>就是</a:t>
            </a:r>
            <a:r>
              <a:rPr lang="en-US" altLang="zh-CN" dirty="0" smtClean="0"/>
              <a:t>0</a:t>
            </a:r>
            <a:r>
              <a:rPr lang="zh-CN" altLang="en-US" dirty="0" smtClean="0"/>
              <a:t>或</a:t>
            </a:r>
            <a:r>
              <a:rPr lang="en-US" altLang="zh-CN" dirty="0" smtClean="0"/>
              <a:t>1</a:t>
            </a:r>
            <a:r>
              <a:rPr lang="zh-CN" altLang="en-US" dirty="0" smtClean="0"/>
              <a:t>，</a:t>
            </a:r>
            <a:r>
              <a:rPr lang="en-US" altLang="zh-CN" dirty="0" err="1"/>
              <a:t>tanh</a:t>
            </a:r>
            <a:r>
              <a:rPr lang="zh-CN" altLang="en-US" dirty="0"/>
              <a:t>就是</a:t>
            </a:r>
            <a:r>
              <a:rPr lang="en-US" altLang="zh-CN" dirty="0"/>
              <a:t>-1.</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3815420"/>
            <a:ext cx="228600" cy="2857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8344" y="3824945"/>
            <a:ext cx="333375" cy="27622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897" y="4088879"/>
            <a:ext cx="333375" cy="276225"/>
          </a:xfrm>
          <a:prstGeom prst="rect">
            <a:avLst/>
          </a:prstGeom>
        </p:spPr>
      </p:pic>
    </p:spTree>
    <p:extLst>
      <p:ext uri="{BB962C8B-B14F-4D97-AF65-F5344CB8AC3E}">
        <p14:creationId xmlns:p14="http://schemas.microsoft.com/office/powerpoint/2010/main" val="3675170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124744"/>
            <a:ext cx="2933333" cy="4771429"/>
          </a:xfrm>
          <a:prstGeom prst="rect">
            <a:avLst/>
          </a:prstGeom>
        </p:spPr>
      </p:pic>
      <p:sp>
        <p:nvSpPr>
          <p:cNvPr id="6" name="矩形 5"/>
          <p:cNvSpPr/>
          <p:nvPr/>
        </p:nvSpPr>
        <p:spPr>
          <a:xfrm>
            <a:off x="4355976" y="1340768"/>
            <a:ext cx="4572000" cy="646331"/>
          </a:xfrm>
          <a:prstGeom prst="rect">
            <a:avLst/>
          </a:prstGeom>
        </p:spPr>
        <p:txBody>
          <a:bodyPr>
            <a:spAutoFit/>
          </a:bodyPr>
          <a:lstStyle/>
          <a:p>
            <a:r>
              <a:rPr lang="en-US" altLang="zh-CN" dirty="0" smtClean="0"/>
              <a:t>3</a:t>
            </a:r>
            <a:r>
              <a:rPr lang="zh-CN" altLang="en-US" dirty="0" smtClean="0"/>
              <a:t>、然后，拿掉那个后面的输出层后，隐含层的值就是我们所需要的特征值了。</a:t>
            </a:r>
            <a:endParaRPr lang="zh-CN" altLang="en-US" dirty="0"/>
          </a:p>
        </p:txBody>
      </p:sp>
      <p:sp>
        <p:nvSpPr>
          <p:cNvPr id="7" name="文本框 6"/>
          <p:cNvSpPr txBox="1"/>
          <p:nvPr/>
        </p:nvSpPr>
        <p:spPr>
          <a:xfrm>
            <a:off x="4355976" y="2337561"/>
            <a:ext cx="4572000" cy="1200329"/>
          </a:xfrm>
          <a:prstGeom prst="rect">
            <a:avLst/>
          </a:prstGeom>
          <a:noFill/>
        </p:spPr>
        <p:txBody>
          <a:bodyPr wrap="square" rtlCol="0">
            <a:spAutoFit/>
          </a:bodyPr>
          <a:lstStyle/>
          <a:p>
            <a:r>
              <a:rPr lang="en-US" altLang="zh-CN" dirty="0" smtClean="0"/>
              <a:t>4</a:t>
            </a:r>
            <a:r>
              <a:rPr lang="zh-CN" altLang="en-US" dirty="0" smtClean="0"/>
              <a:t>、因为模型的输出是</a:t>
            </a:r>
            <a:r>
              <a:rPr lang="en-US" altLang="zh-CN" dirty="0" smtClean="0"/>
              <a:t>x</a:t>
            </a:r>
            <a:r>
              <a:rPr lang="zh-CN" altLang="en-US" dirty="0" smtClean="0"/>
              <a:t>，可以看出，特征值输出的也是</a:t>
            </a:r>
            <a:r>
              <a:rPr lang="en-US" altLang="zh-CN" dirty="0" smtClean="0"/>
              <a:t>x</a:t>
            </a:r>
            <a:r>
              <a:rPr lang="zh-CN" altLang="en-US" dirty="0" smtClean="0"/>
              <a:t>的特征，其实这是一种</a:t>
            </a:r>
            <a:r>
              <a:rPr lang="zh-CN" altLang="en-US" b="1" dirty="0" smtClean="0">
                <a:solidFill>
                  <a:schemeClr val="accent2">
                    <a:lumMod val="60000"/>
                    <a:lumOff val="40000"/>
                  </a:schemeClr>
                </a:solidFill>
              </a:rPr>
              <a:t>无监督的学习</a:t>
            </a:r>
            <a:r>
              <a:rPr lang="en-US" altLang="zh-CN" dirty="0" smtClean="0"/>
              <a:t>unsupervised learning </a:t>
            </a:r>
            <a:r>
              <a:rPr lang="zh-CN" altLang="en-US" dirty="0" smtClean="0"/>
              <a:t>的一种方式，叫</a:t>
            </a:r>
            <a:r>
              <a:rPr lang="en-US" altLang="zh-CN" b="1" dirty="0" smtClean="0"/>
              <a:t>self-taught learning </a:t>
            </a:r>
            <a:endParaRPr lang="zh-CN" altLang="en-US" dirty="0"/>
          </a:p>
        </p:txBody>
      </p:sp>
      <p:sp>
        <p:nvSpPr>
          <p:cNvPr id="10" name="文本框 9"/>
          <p:cNvSpPr txBox="1"/>
          <p:nvPr/>
        </p:nvSpPr>
        <p:spPr>
          <a:xfrm>
            <a:off x="4355976" y="4437112"/>
            <a:ext cx="3600400" cy="923330"/>
          </a:xfrm>
          <a:prstGeom prst="rect">
            <a:avLst/>
          </a:prstGeom>
          <a:noFill/>
        </p:spPr>
        <p:txBody>
          <a:bodyPr wrap="square" rtlCol="0">
            <a:spAutoFit/>
          </a:bodyPr>
          <a:lstStyle/>
          <a:p>
            <a:r>
              <a:rPr lang="en-US" altLang="zh-CN" dirty="0" smtClean="0"/>
              <a:t>5</a:t>
            </a:r>
            <a:r>
              <a:rPr lang="zh-CN" altLang="en-US" dirty="0" smtClean="0"/>
              <a:t>、在这种无监督学习中，可以看出，每个特征值</a:t>
            </a:r>
            <a:r>
              <a:rPr lang="en-US" altLang="zh-CN" dirty="0" smtClean="0"/>
              <a:t>(</a:t>
            </a:r>
            <a:r>
              <a:rPr lang="zh-CN" altLang="en-US" dirty="0" smtClean="0"/>
              <a:t>参数）都与输入相连。是一种</a:t>
            </a:r>
            <a:r>
              <a:rPr lang="zh-CN" altLang="en-US" dirty="0">
                <a:solidFill>
                  <a:schemeClr val="accent2">
                    <a:lumMod val="60000"/>
                    <a:lumOff val="40000"/>
                  </a:schemeClr>
                </a:solidFill>
              </a:rPr>
              <a:t>全部连接网络</a:t>
            </a:r>
          </a:p>
        </p:txBody>
      </p:sp>
      <p:sp>
        <p:nvSpPr>
          <p:cNvPr id="13" name="标题 3"/>
          <p:cNvSpPr>
            <a:spLocks noGrp="1"/>
          </p:cNvSpPr>
          <p:nvPr>
            <p:ph type="title"/>
          </p:nvPr>
        </p:nvSpPr>
        <p:spPr>
          <a:xfrm>
            <a:off x="-108520" y="-99392"/>
            <a:ext cx="8229600" cy="1399032"/>
          </a:xfrm>
        </p:spPr>
        <p:txBody>
          <a:bodyPr/>
          <a:lstStyle/>
          <a:p>
            <a:r>
              <a:rPr lang="zh-CN" altLang="en-US" dirty="0" smtClean="0"/>
              <a:t>几个概念</a:t>
            </a:r>
            <a:endParaRPr lang="zh-CN" altLang="en-US" dirty="0"/>
          </a:p>
        </p:txBody>
      </p:sp>
    </p:spTree>
    <p:extLst>
      <p:ext uri="{BB962C8B-B14F-4D97-AF65-F5344CB8AC3E}">
        <p14:creationId xmlns:p14="http://schemas.microsoft.com/office/powerpoint/2010/main" val="13536087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692696"/>
            <a:ext cx="4572000" cy="1200329"/>
          </a:xfrm>
          <a:prstGeom prst="rect">
            <a:avLst/>
          </a:prstGeom>
        </p:spPr>
        <p:txBody>
          <a:bodyPr>
            <a:spAutoFit/>
          </a:bodyPr>
          <a:lstStyle/>
          <a:p>
            <a:r>
              <a:rPr lang="zh-CN" altLang="en-US" dirty="0"/>
              <a:t> 因为在全部训练集上的误差只是每个训练样本的误差的总和，所以这里我们先考虑对于一个样本的</a:t>
            </a:r>
            <a:r>
              <a:rPr lang="en-US" altLang="zh-CN" dirty="0"/>
              <a:t>BP</a:t>
            </a:r>
            <a:r>
              <a:rPr lang="zh-CN" altLang="en-US" dirty="0"/>
              <a:t>。对于第</a:t>
            </a:r>
            <a:r>
              <a:rPr lang="en-US" altLang="zh-CN" dirty="0"/>
              <a:t>n</a:t>
            </a:r>
            <a:r>
              <a:rPr lang="zh-CN" altLang="en-US" dirty="0"/>
              <a:t>个样本的误差，表示为：</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400" y="1988840"/>
            <a:ext cx="7323994" cy="1512168"/>
          </a:xfrm>
          <a:prstGeom prst="rect">
            <a:avLst/>
          </a:prstGeom>
        </p:spPr>
      </p:pic>
      <p:sp>
        <p:nvSpPr>
          <p:cNvPr id="6" name="矩形 5"/>
          <p:cNvSpPr/>
          <p:nvPr/>
        </p:nvSpPr>
        <p:spPr>
          <a:xfrm>
            <a:off x="755576" y="3717032"/>
            <a:ext cx="4968552" cy="1200329"/>
          </a:xfrm>
          <a:prstGeom prst="rect">
            <a:avLst/>
          </a:prstGeom>
        </p:spPr>
        <p:txBody>
          <a:bodyPr wrap="square">
            <a:spAutoFit/>
          </a:bodyPr>
          <a:lstStyle/>
          <a:p>
            <a:r>
              <a:rPr lang="zh-CN" altLang="en-US" dirty="0"/>
              <a:t>传统的全连接神经网络中，我们需要根据</a:t>
            </a:r>
            <a:r>
              <a:rPr lang="en-US" altLang="zh-CN" dirty="0"/>
              <a:t>BP</a:t>
            </a:r>
            <a:r>
              <a:rPr lang="zh-CN" altLang="en-US" dirty="0"/>
              <a:t>规则计算代价函数</a:t>
            </a:r>
            <a:r>
              <a:rPr lang="en-US" altLang="zh-CN" dirty="0"/>
              <a:t>E</a:t>
            </a:r>
            <a:r>
              <a:rPr lang="zh-CN" altLang="en-US" dirty="0"/>
              <a:t>关于网络每一个权值的偏导数。我们用</a:t>
            </a:r>
            <a:r>
              <a:rPr lang="en-US" altLang="zh-CN" dirty="0"/>
              <a:t>l</a:t>
            </a:r>
            <a:r>
              <a:rPr lang="zh-CN" altLang="en-US" dirty="0"/>
              <a:t>来表示当前层，那么当前层</a:t>
            </a:r>
            <a:r>
              <a:rPr lang="zh-CN" altLang="en-US" dirty="0" smtClean="0"/>
              <a:t>的偏导</a:t>
            </a:r>
            <a:r>
              <a:rPr lang="en-US" altLang="zh-CN" dirty="0" err="1" smtClean="0"/>
              <a:t>x^e</a:t>
            </a:r>
            <a:r>
              <a:rPr lang="zh-CN" altLang="en-US" dirty="0" smtClean="0"/>
              <a:t>可以</a:t>
            </a:r>
            <a:r>
              <a:rPr lang="zh-CN" altLang="en-US" dirty="0"/>
              <a:t>表示为：</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5133385"/>
            <a:ext cx="7346810" cy="1103927"/>
          </a:xfrm>
          <a:prstGeom prst="rect">
            <a:avLst/>
          </a:prstGeom>
        </p:spPr>
      </p:pic>
    </p:spTree>
    <p:extLst>
      <p:ext uri="{BB962C8B-B14F-4D97-AF65-F5344CB8AC3E}">
        <p14:creationId xmlns:p14="http://schemas.microsoft.com/office/powerpoint/2010/main" val="38177803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196752"/>
            <a:ext cx="3628571" cy="4657143"/>
          </a:xfrm>
          <a:prstGeom prst="rect">
            <a:avLst/>
          </a:prstGeom>
        </p:spPr>
      </p:pic>
      <p:sp>
        <p:nvSpPr>
          <p:cNvPr id="6" name="矩形 5"/>
          <p:cNvSpPr/>
          <p:nvPr/>
        </p:nvSpPr>
        <p:spPr>
          <a:xfrm>
            <a:off x="4477067" y="836712"/>
            <a:ext cx="4572000" cy="1754326"/>
          </a:xfrm>
          <a:prstGeom prst="rect">
            <a:avLst/>
          </a:prstGeom>
        </p:spPr>
        <p:txBody>
          <a:bodyPr>
            <a:spAutoFit/>
          </a:bodyPr>
          <a:lstStyle/>
          <a:p>
            <a:r>
              <a:rPr lang="zh-CN" altLang="en-US" dirty="0"/>
              <a:t>反向传播回来的误差可以看做是每个神经元的基的灵敏度</a:t>
            </a:r>
            <a:r>
              <a:rPr lang="en-US" altLang="zh-CN" dirty="0"/>
              <a:t>sensitivities</a:t>
            </a:r>
            <a:r>
              <a:rPr lang="zh-CN" altLang="en-US" dirty="0"/>
              <a:t>（灵敏度的意思就是我们的基</a:t>
            </a:r>
            <a:r>
              <a:rPr lang="en-US" altLang="zh-CN" dirty="0"/>
              <a:t>b</a:t>
            </a:r>
            <a:r>
              <a:rPr lang="zh-CN" altLang="en-US" dirty="0"/>
              <a:t>变化多少，误差会变化多少，也就是误差对基的变化率，也就是导数了），定义如下：（第二个等号是根据求导的链式法则得到的）</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2924944"/>
            <a:ext cx="3876431" cy="1368152"/>
          </a:xfrm>
          <a:prstGeom prst="rect">
            <a:avLst/>
          </a:prstGeom>
        </p:spPr>
      </p:pic>
      <p:sp>
        <p:nvSpPr>
          <p:cNvPr id="8" name="矩形 7"/>
          <p:cNvSpPr/>
          <p:nvPr/>
        </p:nvSpPr>
        <p:spPr>
          <a:xfrm>
            <a:off x="4504555" y="4930565"/>
            <a:ext cx="4572000" cy="923330"/>
          </a:xfrm>
          <a:prstGeom prst="rect">
            <a:avLst/>
          </a:prstGeom>
        </p:spPr>
        <p:txBody>
          <a:bodyPr>
            <a:spAutoFit/>
          </a:bodyPr>
          <a:lstStyle/>
          <a:p>
            <a:r>
              <a:rPr lang="zh-CN" altLang="en-US" dirty="0"/>
              <a:t>因为∂</a:t>
            </a:r>
            <a:r>
              <a:rPr lang="en-US" altLang="zh-CN" dirty="0"/>
              <a:t>u/∂b=1</a:t>
            </a:r>
            <a:r>
              <a:rPr lang="zh-CN" altLang="en-US" dirty="0"/>
              <a:t>，所以∂</a:t>
            </a:r>
            <a:r>
              <a:rPr lang="en-US" altLang="zh-CN" dirty="0"/>
              <a:t>E/∂b=∂E/∂u=δ</a:t>
            </a:r>
            <a:r>
              <a:rPr lang="zh-CN" altLang="en-US" dirty="0"/>
              <a:t>，也就是说</a:t>
            </a:r>
            <a:r>
              <a:rPr lang="en-US" altLang="zh-CN" dirty="0"/>
              <a:t>bias</a:t>
            </a:r>
            <a:r>
              <a:rPr lang="zh-CN" altLang="en-US" dirty="0"/>
              <a:t>基的灵敏度∂</a:t>
            </a:r>
            <a:r>
              <a:rPr lang="en-US" altLang="zh-CN" dirty="0"/>
              <a:t>E/∂b=δ</a:t>
            </a:r>
            <a:r>
              <a:rPr lang="zh-CN" altLang="en-US" dirty="0"/>
              <a:t>和误差</a:t>
            </a:r>
            <a:r>
              <a:rPr lang="en-US" altLang="zh-CN" dirty="0"/>
              <a:t>E</a:t>
            </a:r>
            <a:r>
              <a:rPr lang="zh-CN" altLang="en-US" dirty="0"/>
              <a:t>对一个节点全部输入</a:t>
            </a:r>
            <a:r>
              <a:rPr lang="en-US" altLang="zh-CN" dirty="0"/>
              <a:t>u</a:t>
            </a:r>
            <a:r>
              <a:rPr lang="zh-CN" altLang="en-US" dirty="0"/>
              <a:t>的导数∂</a:t>
            </a:r>
            <a:r>
              <a:rPr lang="en-US" altLang="zh-CN" dirty="0"/>
              <a:t>E/∂u</a:t>
            </a:r>
            <a:r>
              <a:rPr lang="zh-CN" altLang="en-US" dirty="0"/>
              <a:t>是相等的。</a:t>
            </a:r>
          </a:p>
        </p:txBody>
      </p:sp>
    </p:spTree>
    <p:extLst>
      <p:ext uri="{BB962C8B-B14F-4D97-AF65-F5344CB8AC3E}">
        <p14:creationId xmlns:p14="http://schemas.microsoft.com/office/powerpoint/2010/main" val="37343513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29" y="1248438"/>
            <a:ext cx="8079298" cy="1224136"/>
          </a:xfrm>
          <a:prstGeom prst="rect">
            <a:avLst/>
          </a:prstGeom>
        </p:spPr>
      </p:pic>
      <p:sp>
        <p:nvSpPr>
          <p:cNvPr id="5" name="矩形 4"/>
          <p:cNvSpPr/>
          <p:nvPr/>
        </p:nvSpPr>
        <p:spPr>
          <a:xfrm>
            <a:off x="611560" y="476672"/>
            <a:ext cx="3416320" cy="369332"/>
          </a:xfrm>
          <a:prstGeom prst="rect">
            <a:avLst/>
          </a:prstGeom>
        </p:spPr>
        <p:txBody>
          <a:bodyPr wrap="none">
            <a:spAutoFit/>
          </a:bodyPr>
          <a:lstStyle/>
          <a:p>
            <a:r>
              <a:rPr lang="zh-CN" altLang="en-US" dirty="0"/>
              <a:t>反向传播就是用下面这条关系式</a:t>
            </a:r>
          </a:p>
        </p:txBody>
      </p:sp>
      <p:sp>
        <p:nvSpPr>
          <p:cNvPr id="6" name="矩形 5"/>
          <p:cNvSpPr/>
          <p:nvPr/>
        </p:nvSpPr>
        <p:spPr>
          <a:xfrm>
            <a:off x="565046" y="4257962"/>
            <a:ext cx="4572000" cy="646331"/>
          </a:xfrm>
          <a:prstGeom prst="rect">
            <a:avLst/>
          </a:prstGeom>
        </p:spPr>
        <p:txBody>
          <a:bodyPr>
            <a:spAutoFit/>
          </a:bodyPr>
          <a:lstStyle/>
          <a:p>
            <a:r>
              <a:rPr lang="zh-CN" altLang="en-US" dirty="0"/>
              <a:t>这里的“◦”表示每个元素相乘。输出层的神经元的灵敏度是不一样的：</a:t>
            </a:r>
          </a:p>
        </p:txBody>
      </p:sp>
      <p:pic>
        <p:nvPicPr>
          <p:cNvPr id="7" name="图片 6"/>
          <p:cNvPicPr>
            <a:picLocks noChangeAspect="1"/>
          </p:cNvPicPr>
          <p:nvPr/>
        </p:nvPicPr>
        <p:blipFill>
          <a:blip r:embed="rId4"/>
          <a:stretch>
            <a:fillRect/>
          </a:stretch>
        </p:blipFill>
        <p:spPr>
          <a:xfrm>
            <a:off x="705339" y="5013176"/>
            <a:ext cx="7992888" cy="1512168"/>
          </a:xfrm>
          <a:prstGeom prst="rect">
            <a:avLst/>
          </a:prstGeom>
        </p:spPr>
      </p:pic>
      <p:pic>
        <p:nvPicPr>
          <p:cNvPr id="9" name="图片 8"/>
          <p:cNvPicPr>
            <a:picLocks noChangeAspect="1"/>
          </p:cNvPicPr>
          <p:nvPr/>
        </p:nvPicPr>
        <p:blipFill>
          <a:blip r:embed="rId5"/>
          <a:stretch>
            <a:fillRect/>
          </a:stretch>
        </p:blipFill>
        <p:spPr>
          <a:xfrm>
            <a:off x="3892004" y="239488"/>
            <a:ext cx="4671076" cy="854507"/>
          </a:xfrm>
          <a:prstGeom prst="rect">
            <a:avLst/>
          </a:prstGeom>
        </p:spPr>
      </p:pic>
      <p:sp>
        <p:nvSpPr>
          <p:cNvPr id="2" name="椭圆 1"/>
          <p:cNvSpPr/>
          <p:nvPr/>
        </p:nvSpPr>
        <p:spPr>
          <a:xfrm>
            <a:off x="1910719" y="3245053"/>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971600" y="262701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63675" y="305906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63675" y="349111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a:off x="1403648" y="2843040"/>
            <a:ext cx="432048"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363681" y="3203080"/>
            <a:ext cx="4434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1363681" y="3419104"/>
            <a:ext cx="432048"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362418" y="3359808"/>
            <a:ext cx="383314" cy="423428"/>
          </a:xfrm>
          <a:prstGeom prst="rect">
            <a:avLst/>
          </a:prstGeom>
        </p:spPr>
      </p:pic>
      <p:pic>
        <p:nvPicPr>
          <p:cNvPr id="32" name="图片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0032" y="2907802"/>
            <a:ext cx="3602394" cy="541293"/>
          </a:xfrm>
          <a:prstGeom prst="rect">
            <a:avLst/>
          </a:prstGeom>
        </p:spPr>
      </p:pic>
      <p:pic>
        <p:nvPicPr>
          <p:cNvPr id="36" name="图片 35"/>
          <p:cNvPicPr>
            <a:picLocks noChangeAspect="1"/>
          </p:cNvPicPr>
          <p:nvPr/>
        </p:nvPicPr>
        <p:blipFill>
          <a:blip r:embed="rId8"/>
          <a:stretch>
            <a:fillRect/>
          </a:stretch>
        </p:blipFill>
        <p:spPr>
          <a:xfrm>
            <a:off x="2389010" y="3194263"/>
            <a:ext cx="509374" cy="368857"/>
          </a:xfrm>
          <a:prstGeom prst="rect">
            <a:avLst/>
          </a:prstGeom>
        </p:spPr>
      </p:pic>
      <p:sp>
        <p:nvSpPr>
          <p:cNvPr id="47" name="文本框 46"/>
          <p:cNvSpPr txBox="1"/>
          <p:nvPr/>
        </p:nvSpPr>
        <p:spPr>
          <a:xfrm>
            <a:off x="1291738" y="2586366"/>
            <a:ext cx="673623" cy="369332"/>
          </a:xfrm>
          <a:prstGeom prst="rect">
            <a:avLst/>
          </a:prstGeom>
          <a:noFill/>
        </p:spPr>
        <p:txBody>
          <a:bodyPr wrap="square" rtlCol="0">
            <a:spAutoFit/>
          </a:bodyPr>
          <a:lstStyle/>
          <a:p>
            <a:r>
              <a:rPr lang="en-US" altLang="zh-CN" dirty="0" smtClean="0"/>
              <a:t>W1</a:t>
            </a:r>
            <a:endParaRPr lang="zh-CN" altLang="en-US" dirty="0"/>
          </a:p>
        </p:txBody>
      </p:sp>
      <p:sp>
        <p:nvSpPr>
          <p:cNvPr id="48" name="文本框 47"/>
          <p:cNvSpPr txBox="1"/>
          <p:nvPr/>
        </p:nvSpPr>
        <p:spPr>
          <a:xfrm>
            <a:off x="1207547" y="2942997"/>
            <a:ext cx="673623" cy="369332"/>
          </a:xfrm>
          <a:prstGeom prst="rect">
            <a:avLst/>
          </a:prstGeom>
          <a:noFill/>
        </p:spPr>
        <p:txBody>
          <a:bodyPr wrap="square" rtlCol="0">
            <a:spAutoFit/>
          </a:bodyPr>
          <a:lstStyle/>
          <a:p>
            <a:r>
              <a:rPr lang="en-US" altLang="zh-CN" dirty="0" smtClean="0"/>
              <a:t>W2</a:t>
            </a:r>
            <a:endParaRPr lang="zh-CN" altLang="en-US" dirty="0"/>
          </a:p>
        </p:txBody>
      </p:sp>
      <p:sp>
        <p:nvSpPr>
          <p:cNvPr id="49" name="文本框 48"/>
          <p:cNvSpPr txBox="1"/>
          <p:nvPr/>
        </p:nvSpPr>
        <p:spPr>
          <a:xfrm>
            <a:off x="1242893" y="3349657"/>
            <a:ext cx="673623" cy="369332"/>
          </a:xfrm>
          <a:prstGeom prst="rect">
            <a:avLst/>
          </a:prstGeom>
          <a:noFill/>
        </p:spPr>
        <p:txBody>
          <a:bodyPr wrap="square" rtlCol="0">
            <a:spAutoFit/>
          </a:bodyPr>
          <a:lstStyle/>
          <a:p>
            <a:r>
              <a:rPr lang="en-US" altLang="zh-CN" dirty="0" smtClean="0"/>
              <a:t>W3</a:t>
            </a:r>
            <a:endParaRPr lang="zh-CN" altLang="en-US" dirty="0"/>
          </a:p>
        </p:txBody>
      </p:sp>
      <p:sp>
        <p:nvSpPr>
          <p:cNvPr id="50" name="椭圆 49"/>
          <p:cNvSpPr/>
          <p:nvPr/>
        </p:nvSpPr>
        <p:spPr>
          <a:xfrm>
            <a:off x="963675" y="389879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p:cNvCxnSpPr/>
          <p:nvPr/>
        </p:nvCxnSpPr>
        <p:spPr>
          <a:xfrm flipV="1">
            <a:off x="1363681" y="3718989"/>
            <a:ext cx="432048" cy="36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1400594" y="3790497"/>
            <a:ext cx="280402" cy="369332"/>
          </a:xfrm>
          <a:prstGeom prst="rect">
            <a:avLst/>
          </a:prstGeom>
          <a:noFill/>
        </p:spPr>
        <p:txBody>
          <a:bodyPr wrap="square" rtlCol="0">
            <a:spAutoFit/>
          </a:bodyPr>
          <a:lstStyle/>
          <a:p>
            <a:r>
              <a:rPr lang="en-US" altLang="zh-CN" dirty="0"/>
              <a:t>b</a:t>
            </a:r>
            <a:endParaRPr lang="zh-CN" altLang="en-US" dirty="0"/>
          </a:p>
        </p:txBody>
      </p:sp>
    </p:spTree>
    <p:extLst>
      <p:ext uri="{BB962C8B-B14F-4D97-AF65-F5344CB8AC3E}">
        <p14:creationId xmlns:p14="http://schemas.microsoft.com/office/powerpoint/2010/main" val="3022338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568" y="908720"/>
            <a:ext cx="4572000" cy="646331"/>
          </a:xfrm>
          <a:prstGeom prst="rect">
            <a:avLst/>
          </a:prstGeom>
        </p:spPr>
        <p:txBody>
          <a:bodyPr>
            <a:spAutoFit/>
          </a:bodyPr>
          <a:lstStyle/>
          <a:p>
            <a:r>
              <a:rPr lang="zh-CN" altLang="en-US" dirty="0"/>
              <a:t>然后得到的偏导数乘以一个负学习率就是该层的神经元的权值的更新</a:t>
            </a:r>
          </a:p>
        </p:txBody>
      </p:sp>
      <p:pic>
        <p:nvPicPr>
          <p:cNvPr id="5" name="图片 4"/>
          <p:cNvPicPr>
            <a:picLocks noChangeAspect="1"/>
          </p:cNvPicPr>
          <p:nvPr/>
        </p:nvPicPr>
        <p:blipFill>
          <a:blip r:embed="rId2"/>
          <a:stretch>
            <a:fillRect/>
          </a:stretch>
        </p:blipFill>
        <p:spPr>
          <a:xfrm>
            <a:off x="5930934" y="1916832"/>
            <a:ext cx="3024336" cy="1621153"/>
          </a:xfrm>
          <a:prstGeom prst="rect">
            <a:avLst/>
          </a:prstGeom>
        </p:spPr>
      </p:pic>
      <p:pic>
        <p:nvPicPr>
          <p:cNvPr id="3" name="图片 2"/>
          <p:cNvPicPr>
            <a:picLocks noChangeAspect="1"/>
          </p:cNvPicPr>
          <p:nvPr/>
        </p:nvPicPr>
        <p:blipFill>
          <a:blip r:embed="rId3"/>
          <a:stretch>
            <a:fillRect/>
          </a:stretch>
        </p:blipFill>
        <p:spPr>
          <a:xfrm>
            <a:off x="5930934" y="3537985"/>
            <a:ext cx="3024336" cy="1160691"/>
          </a:xfrm>
          <a:prstGeom prst="rect">
            <a:avLst/>
          </a:prstGeom>
        </p:spPr>
      </p:pic>
      <p:pic>
        <p:nvPicPr>
          <p:cNvPr id="8" name="图片 7"/>
          <p:cNvPicPr>
            <a:picLocks noChangeAspect="1"/>
          </p:cNvPicPr>
          <p:nvPr/>
        </p:nvPicPr>
        <p:blipFill>
          <a:blip r:embed="rId4"/>
          <a:stretch>
            <a:fillRect/>
          </a:stretch>
        </p:blipFill>
        <p:spPr>
          <a:xfrm>
            <a:off x="971600" y="4869160"/>
            <a:ext cx="6471502" cy="1852308"/>
          </a:xfrm>
          <a:prstGeom prst="rect">
            <a:avLst/>
          </a:prstGeom>
        </p:spPr>
      </p:pic>
      <p:sp>
        <p:nvSpPr>
          <p:cNvPr id="9" name="矩形 8"/>
          <p:cNvSpPr/>
          <p:nvPr/>
        </p:nvSpPr>
        <p:spPr>
          <a:xfrm>
            <a:off x="655051" y="2160604"/>
            <a:ext cx="4572000" cy="1754326"/>
          </a:xfrm>
          <a:prstGeom prst="rect">
            <a:avLst/>
          </a:prstGeom>
        </p:spPr>
        <p:txBody>
          <a:bodyPr>
            <a:spAutoFit/>
          </a:bodyPr>
          <a:lstStyle/>
          <a:p>
            <a:r>
              <a:rPr lang="zh-CN" altLang="en-US" dirty="0"/>
              <a:t>对于第</a:t>
            </a:r>
            <a:r>
              <a:rPr lang="en-US" altLang="zh-CN" dirty="0"/>
              <a:t>l</a:t>
            </a:r>
            <a:r>
              <a:rPr lang="zh-CN" altLang="en-US" dirty="0"/>
              <a:t>层，误差对于该层每一个权值（组合为矩阵）的导数是该层的输入（等于上一层的输出）与该层的灵敏度（该层每个神经元的</a:t>
            </a:r>
            <a:r>
              <a:rPr lang="en-US" altLang="zh-CN" dirty="0"/>
              <a:t>δ</a:t>
            </a:r>
            <a:r>
              <a:rPr lang="zh-CN" altLang="en-US" dirty="0"/>
              <a:t>组合成一个向量的形式）的叉乘。然后得到的偏导数乘以一个负学习率就是该层的神经元的权值的更新了：</a:t>
            </a:r>
          </a:p>
        </p:txBody>
      </p:sp>
    </p:spTree>
    <p:extLst>
      <p:ext uri="{BB962C8B-B14F-4D97-AF65-F5344CB8AC3E}">
        <p14:creationId xmlns:p14="http://schemas.microsoft.com/office/powerpoint/2010/main" val="10534774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9512" y="482457"/>
            <a:ext cx="2304256" cy="584775"/>
          </a:xfrm>
          <a:prstGeom prst="rect">
            <a:avLst/>
          </a:prstGeom>
          <a:noFill/>
        </p:spPr>
        <p:txBody>
          <a:bodyPr wrap="square" rtlCol="0">
            <a:spAutoFit/>
          </a:bodyPr>
          <a:lstStyle/>
          <a:p>
            <a:r>
              <a:rPr lang="en-US" altLang="zh-CN" sz="3200" dirty="0" smtClean="0"/>
              <a:t>Convolve</a:t>
            </a:r>
            <a:r>
              <a:rPr lang="zh-CN" altLang="en-US" sz="3200" dirty="0" smtClean="0"/>
              <a:t>层</a:t>
            </a:r>
            <a:endParaRPr lang="en-US" altLang="zh-CN" sz="3200" dirty="0"/>
          </a:p>
        </p:txBody>
      </p:sp>
      <p:pic>
        <p:nvPicPr>
          <p:cNvPr id="5" name="图片 4"/>
          <p:cNvPicPr>
            <a:picLocks noChangeAspect="1"/>
          </p:cNvPicPr>
          <p:nvPr/>
        </p:nvPicPr>
        <p:blipFill>
          <a:blip r:embed="rId3"/>
          <a:stretch>
            <a:fillRect/>
          </a:stretch>
        </p:blipFill>
        <p:spPr>
          <a:xfrm>
            <a:off x="2274557" y="5331787"/>
            <a:ext cx="4381530" cy="1296144"/>
          </a:xfrm>
          <a:prstGeom prst="rect">
            <a:avLst/>
          </a:prstGeom>
        </p:spPr>
      </p:pic>
      <p:sp>
        <p:nvSpPr>
          <p:cNvPr id="6" name="文本框 5"/>
          <p:cNvSpPr txBox="1"/>
          <p:nvPr/>
        </p:nvSpPr>
        <p:spPr>
          <a:xfrm>
            <a:off x="899592" y="4322786"/>
            <a:ext cx="7488832" cy="923330"/>
          </a:xfrm>
          <a:prstGeom prst="rect">
            <a:avLst/>
          </a:prstGeom>
          <a:noFill/>
        </p:spPr>
        <p:txBody>
          <a:bodyPr wrap="square" rtlCol="0">
            <a:spAutoFit/>
          </a:bodyPr>
          <a:lstStyle/>
          <a:p>
            <a:r>
              <a:rPr lang="en-US" altLang="zh-CN" dirty="0" smtClean="0"/>
              <a:t>(1)</a:t>
            </a:r>
            <a:r>
              <a:rPr lang="zh-CN" altLang="en-US" dirty="0"/>
              <a:t>在一个卷积层，上一层的特征</a:t>
            </a:r>
            <a:r>
              <a:rPr lang="en-US" altLang="zh-CN" dirty="0"/>
              <a:t>maps</a:t>
            </a:r>
            <a:r>
              <a:rPr lang="zh-CN" altLang="en-US" dirty="0"/>
              <a:t>被一个可学习的卷积核进行卷积，然后通过一个激活函数，就可以得到输出特征</a:t>
            </a:r>
            <a:r>
              <a:rPr lang="en-US" altLang="zh-CN" dirty="0"/>
              <a:t>map</a:t>
            </a:r>
            <a:r>
              <a:rPr lang="zh-CN" altLang="en-US" dirty="0"/>
              <a:t>。每一个输出</a:t>
            </a:r>
            <a:r>
              <a:rPr lang="en-US" altLang="zh-CN" dirty="0"/>
              <a:t>map</a:t>
            </a:r>
            <a:r>
              <a:rPr lang="zh-CN" altLang="en-US" dirty="0"/>
              <a:t>可能是组合卷积多个输入</a:t>
            </a:r>
            <a:r>
              <a:rPr lang="en-US" altLang="zh-CN" dirty="0"/>
              <a:t>maps</a:t>
            </a:r>
            <a:r>
              <a:rPr lang="zh-CN" altLang="en-US" dirty="0"/>
              <a:t>的</a:t>
            </a:r>
            <a:r>
              <a:rPr lang="zh-CN" altLang="en-US" dirty="0" smtClean="0"/>
              <a:t>值：</a:t>
            </a:r>
            <a:endParaRPr lang="zh-CN" altLang="en-US" dirty="0"/>
          </a:p>
        </p:txBody>
      </p:sp>
      <p:pic>
        <p:nvPicPr>
          <p:cNvPr id="7" name="图片 6"/>
          <p:cNvPicPr>
            <a:picLocks noChangeAspect="1"/>
          </p:cNvPicPr>
          <p:nvPr/>
        </p:nvPicPr>
        <p:blipFill>
          <a:blip r:embed="rId4"/>
          <a:stretch>
            <a:fillRect/>
          </a:stretch>
        </p:blipFill>
        <p:spPr>
          <a:xfrm>
            <a:off x="2285745" y="11148"/>
            <a:ext cx="6858255" cy="2049699"/>
          </a:xfrm>
          <a:prstGeom prst="rect">
            <a:avLst/>
          </a:prstGeom>
        </p:spPr>
      </p:pic>
      <p:pic>
        <p:nvPicPr>
          <p:cNvPr id="8" name="图片 7"/>
          <p:cNvPicPr>
            <a:picLocks noChangeAspect="1"/>
          </p:cNvPicPr>
          <p:nvPr/>
        </p:nvPicPr>
        <p:blipFill>
          <a:blip r:embed="rId5"/>
          <a:stretch>
            <a:fillRect/>
          </a:stretch>
        </p:blipFill>
        <p:spPr>
          <a:xfrm>
            <a:off x="2274557" y="2060847"/>
            <a:ext cx="6869443" cy="2218306"/>
          </a:xfrm>
          <a:prstGeom prst="rect">
            <a:avLst/>
          </a:prstGeom>
        </p:spPr>
      </p:pic>
    </p:spTree>
    <p:extLst>
      <p:ext uri="{BB962C8B-B14F-4D97-AF65-F5344CB8AC3E}">
        <p14:creationId xmlns:p14="http://schemas.microsoft.com/office/powerpoint/2010/main" val="34604320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4036" y="229560"/>
            <a:ext cx="6026650" cy="584775"/>
          </a:xfrm>
          <a:prstGeom prst="rect">
            <a:avLst/>
          </a:prstGeom>
        </p:spPr>
        <p:txBody>
          <a:bodyPr wrap="none">
            <a:spAutoFit/>
          </a:bodyPr>
          <a:lstStyle/>
          <a:p>
            <a:r>
              <a:rPr lang="en-US" altLang="zh-CN" sz="3200" dirty="0"/>
              <a:t>Computing the Gradients</a:t>
            </a:r>
            <a:r>
              <a:rPr lang="zh-CN" altLang="en-US" sz="3200" dirty="0"/>
              <a:t>梯度计算</a:t>
            </a:r>
          </a:p>
        </p:txBody>
      </p:sp>
      <p:sp>
        <p:nvSpPr>
          <p:cNvPr id="6" name="矩形 5"/>
          <p:cNvSpPr/>
          <p:nvPr/>
        </p:nvSpPr>
        <p:spPr>
          <a:xfrm>
            <a:off x="467544" y="3717032"/>
            <a:ext cx="6480720" cy="2677656"/>
          </a:xfrm>
          <a:prstGeom prst="rect">
            <a:avLst/>
          </a:prstGeom>
        </p:spPr>
        <p:txBody>
          <a:bodyPr wrap="square">
            <a:spAutoFit/>
          </a:bodyPr>
          <a:lstStyle/>
          <a:p>
            <a:r>
              <a:rPr lang="zh-CN" altLang="en-US" sz="2800" dirty="0"/>
              <a:t>因为下采样的存在，采样层的一个像素（神经元节点）对应的灵敏度</a:t>
            </a:r>
            <a:r>
              <a:rPr lang="en-US" altLang="zh-CN" sz="2800" dirty="0"/>
              <a:t>δ</a:t>
            </a:r>
            <a:r>
              <a:rPr lang="zh-CN" altLang="en-US" sz="2800" dirty="0"/>
              <a:t>对应于卷积层（上一层）的输出</a:t>
            </a:r>
            <a:r>
              <a:rPr lang="en-US" altLang="zh-CN" sz="2800" dirty="0"/>
              <a:t>map</a:t>
            </a:r>
            <a:r>
              <a:rPr lang="zh-CN" altLang="en-US" sz="2800" dirty="0"/>
              <a:t>的一块像素（采样窗口大小）。因此，层</a:t>
            </a:r>
            <a:r>
              <a:rPr lang="en-US" altLang="zh-CN" sz="2800" dirty="0"/>
              <a:t>l</a:t>
            </a:r>
            <a:r>
              <a:rPr lang="zh-CN" altLang="en-US" sz="2800" dirty="0"/>
              <a:t>中的一个</a:t>
            </a:r>
            <a:r>
              <a:rPr lang="en-US" altLang="zh-CN" sz="2800" dirty="0"/>
              <a:t>map</a:t>
            </a:r>
            <a:r>
              <a:rPr lang="zh-CN" altLang="en-US" sz="2800" dirty="0"/>
              <a:t>的每个节点只与</a:t>
            </a:r>
            <a:r>
              <a:rPr lang="en-US" altLang="zh-CN" sz="2800" dirty="0"/>
              <a:t>l+1</a:t>
            </a:r>
            <a:r>
              <a:rPr lang="zh-CN" altLang="en-US" sz="2800" dirty="0"/>
              <a:t>层中相应</a:t>
            </a:r>
            <a:r>
              <a:rPr lang="en-US" altLang="zh-CN" sz="2800" dirty="0"/>
              <a:t>map</a:t>
            </a:r>
            <a:r>
              <a:rPr lang="zh-CN" altLang="en-US" sz="2800" dirty="0"/>
              <a:t>的一个节点连接</a:t>
            </a:r>
            <a:r>
              <a:rPr lang="zh-CN" altLang="en-US" sz="2800" dirty="0" smtClean="0"/>
              <a:t>。那么就出现大小不匹配。</a:t>
            </a:r>
            <a:endParaRPr lang="zh-CN" altLang="en-US" sz="2800" dirty="0"/>
          </a:p>
        </p:txBody>
      </p:sp>
      <p:pic>
        <p:nvPicPr>
          <p:cNvPr id="5" name="图片 4"/>
          <p:cNvPicPr>
            <a:picLocks noChangeAspect="1"/>
          </p:cNvPicPr>
          <p:nvPr/>
        </p:nvPicPr>
        <p:blipFill>
          <a:blip r:embed="rId3"/>
          <a:stretch>
            <a:fillRect/>
          </a:stretch>
        </p:blipFill>
        <p:spPr>
          <a:xfrm>
            <a:off x="3203848" y="927114"/>
            <a:ext cx="5530754" cy="178601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361" y="2933259"/>
            <a:ext cx="5681431" cy="860822"/>
          </a:xfrm>
          <a:prstGeom prst="rect">
            <a:avLst/>
          </a:prstGeom>
        </p:spPr>
      </p:pic>
      <p:sp>
        <p:nvSpPr>
          <p:cNvPr id="23" name="椭圆 22"/>
          <p:cNvSpPr/>
          <p:nvPr/>
        </p:nvSpPr>
        <p:spPr>
          <a:xfrm>
            <a:off x="1897089" y="132032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39494" y="1058067"/>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931569" y="1490115"/>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931569" y="1922163"/>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p:nvPr/>
        </p:nvCxnSpPr>
        <p:spPr>
          <a:xfrm>
            <a:off x="1371542" y="1274091"/>
            <a:ext cx="432048"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1331575" y="1634131"/>
            <a:ext cx="4434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331575" y="1850155"/>
            <a:ext cx="432048"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stretch>
            <a:fillRect/>
          </a:stretch>
        </p:blipFill>
        <p:spPr>
          <a:xfrm>
            <a:off x="330312" y="1790859"/>
            <a:ext cx="383314" cy="423428"/>
          </a:xfrm>
          <a:prstGeom prst="rect">
            <a:avLst/>
          </a:prstGeom>
        </p:spPr>
      </p:pic>
      <p:pic>
        <p:nvPicPr>
          <p:cNvPr id="31" name="图片 30"/>
          <p:cNvPicPr>
            <a:picLocks noChangeAspect="1"/>
          </p:cNvPicPr>
          <p:nvPr/>
        </p:nvPicPr>
        <p:blipFill>
          <a:blip r:embed="rId6"/>
          <a:stretch>
            <a:fillRect/>
          </a:stretch>
        </p:blipFill>
        <p:spPr>
          <a:xfrm>
            <a:off x="2238328" y="1239495"/>
            <a:ext cx="509374" cy="368857"/>
          </a:xfrm>
          <a:prstGeom prst="rect">
            <a:avLst/>
          </a:prstGeom>
        </p:spPr>
      </p:pic>
      <p:sp>
        <p:nvSpPr>
          <p:cNvPr id="32" name="文本框 31"/>
          <p:cNvSpPr txBox="1"/>
          <p:nvPr/>
        </p:nvSpPr>
        <p:spPr>
          <a:xfrm>
            <a:off x="1259632" y="1017417"/>
            <a:ext cx="673623" cy="369332"/>
          </a:xfrm>
          <a:prstGeom prst="rect">
            <a:avLst/>
          </a:prstGeom>
          <a:noFill/>
        </p:spPr>
        <p:txBody>
          <a:bodyPr wrap="square" rtlCol="0">
            <a:spAutoFit/>
          </a:bodyPr>
          <a:lstStyle/>
          <a:p>
            <a:r>
              <a:rPr lang="en-US" altLang="zh-CN" dirty="0" smtClean="0"/>
              <a:t>W1</a:t>
            </a:r>
            <a:endParaRPr lang="zh-CN" altLang="en-US" dirty="0"/>
          </a:p>
        </p:txBody>
      </p:sp>
      <p:sp>
        <p:nvSpPr>
          <p:cNvPr id="33" name="文本框 32"/>
          <p:cNvSpPr txBox="1"/>
          <p:nvPr/>
        </p:nvSpPr>
        <p:spPr>
          <a:xfrm>
            <a:off x="1175441" y="1374048"/>
            <a:ext cx="673623" cy="369332"/>
          </a:xfrm>
          <a:prstGeom prst="rect">
            <a:avLst/>
          </a:prstGeom>
          <a:noFill/>
        </p:spPr>
        <p:txBody>
          <a:bodyPr wrap="square" rtlCol="0">
            <a:spAutoFit/>
          </a:bodyPr>
          <a:lstStyle/>
          <a:p>
            <a:r>
              <a:rPr lang="en-US" altLang="zh-CN" dirty="0" smtClean="0"/>
              <a:t>W2</a:t>
            </a:r>
            <a:endParaRPr lang="zh-CN" altLang="en-US" dirty="0"/>
          </a:p>
        </p:txBody>
      </p:sp>
      <p:sp>
        <p:nvSpPr>
          <p:cNvPr id="34" name="文本框 33"/>
          <p:cNvSpPr txBox="1"/>
          <p:nvPr/>
        </p:nvSpPr>
        <p:spPr>
          <a:xfrm>
            <a:off x="1210787" y="1780708"/>
            <a:ext cx="673623" cy="369332"/>
          </a:xfrm>
          <a:prstGeom prst="rect">
            <a:avLst/>
          </a:prstGeom>
          <a:noFill/>
        </p:spPr>
        <p:txBody>
          <a:bodyPr wrap="square" rtlCol="0">
            <a:spAutoFit/>
          </a:bodyPr>
          <a:lstStyle/>
          <a:p>
            <a:r>
              <a:rPr lang="en-US" altLang="zh-CN" dirty="0" smtClean="0"/>
              <a:t>W3</a:t>
            </a:r>
            <a:endParaRPr lang="zh-CN" altLang="en-US" dirty="0"/>
          </a:p>
        </p:txBody>
      </p:sp>
      <p:sp>
        <p:nvSpPr>
          <p:cNvPr id="35" name="椭圆 34"/>
          <p:cNvSpPr/>
          <p:nvPr/>
        </p:nvSpPr>
        <p:spPr>
          <a:xfrm>
            <a:off x="931345" y="2642059"/>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p:cNvCxnSpPr/>
          <p:nvPr/>
        </p:nvCxnSpPr>
        <p:spPr>
          <a:xfrm flipV="1">
            <a:off x="1352159" y="2310961"/>
            <a:ext cx="432048" cy="36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381103" y="2590365"/>
            <a:ext cx="280402" cy="369332"/>
          </a:xfrm>
          <a:prstGeom prst="rect">
            <a:avLst/>
          </a:prstGeom>
          <a:noFill/>
        </p:spPr>
        <p:txBody>
          <a:bodyPr wrap="square" rtlCol="0">
            <a:spAutoFit/>
          </a:bodyPr>
          <a:lstStyle/>
          <a:p>
            <a:r>
              <a:rPr lang="en-US" altLang="zh-CN" dirty="0"/>
              <a:t>b</a:t>
            </a:r>
            <a:endParaRPr lang="zh-CN" altLang="en-US" dirty="0"/>
          </a:p>
        </p:txBody>
      </p:sp>
      <p:sp>
        <p:nvSpPr>
          <p:cNvPr id="38" name="椭圆 37"/>
          <p:cNvSpPr/>
          <p:nvPr/>
        </p:nvSpPr>
        <p:spPr>
          <a:xfrm>
            <a:off x="1875963" y="1767239"/>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31569" y="2279199"/>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p:cNvCxnSpPr/>
          <p:nvPr/>
        </p:nvCxnSpPr>
        <p:spPr>
          <a:xfrm flipV="1">
            <a:off x="1331575" y="2066179"/>
            <a:ext cx="432048" cy="35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6"/>
          <a:stretch>
            <a:fillRect/>
          </a:stretch>
        </p:blipFill>
        <p:spPr>
          <a:xfrm>
            <a:off x="2112389" y="2003999"/>
            <a:ext cx="509374" cy="368857"/>
          </a:xfrm>
          <a:prstGeom prst="rect">
            <a:avLst/>
          </a:prstGeom>
        </p:spPr>
      </p:pic>
      <p:sp>
        <p:nvSpPr>
          <p:cNvPr id="41" name="文本框 40"/>
          <p:cNvSpPr txBox="1"/>
          <p:nvPr/>
        </p:nvSpPr>
        <p:spPr>
          <a:xfrm>
            <a:off x="1238320" y="2131383"/>
            <a:ext cx="673623" cy="369332"/>
          </a:xfrm>
          <a:prstGeom prst="rect">
            <a:avLst/>
          </a:prstGeom>
          <a:noFill/>
        </p:spPr>
        <p:txBody>
          <a:bodyPr wrap="square" rtlCol="0">
            <a:spAutoFit/>
          </a:bodyPr>
          <a:lstStyle/>
          <a:p>
            <a:r>
              <a:rPr lang="en-US" altLang="zh-CN" dirty="0" smtClean="0"/>
              <a:t>W4</a:t>
            </a:r>
            <a:endParaRPr lang="zh-CN" altLang="en-US" dirty="0"/>
          </a:p>
        </p:txBody>
      </p:sp>
    </p:spTree>
    <p:extLst>
      <p:ext uri="{BB962C8B-B14F-4D97-AF65-F5344CB8AC3E}">
        <p14:creationId xmlns:p14="http://schemas.microsoft.com/office/powerpoint/2010/main" val="4800996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3608" y="3212976"/>
            <a:ext cx="7362932" cy="1938992"/>
          </a:xfrm>
          <a:prstGeom prst="rect">
            <a:avLst/>
          </a:prstGeom>
        </p:spPr>
        <p:txBody>
          <a:bodyPr wrap="square">
            <a:spAutoFit/>
          </a:bodyPr>
          <a:lstStyle/>
          <a:p>
            <a:r>
              <a:rPr lang="zh-CN" altLang="en-US" sz="2400" dirty="0" smtClean="0"/>
              <a:t>将下采样层</a:t>
            </a:r>
            <a:r>
              <a:rPr lang="en-US" altLang="zh-CN" sz="2400" dirty="0" smtClean="0"/>
              <a:t>S</a:t>
            </a:r>
            <a:r>
              <a:rPr lang="zh-CN" altLang="en-US" sz="2400" dirty="0"/>
              <a:t>进行上采样</a:t>
            </a:r>
            <a:r>
              <a:rPr lang="zh-CN" altLang="en-US" sz="2400" dirty="0" smtClean="0"/>
              <a:t>，使得上采样后灵敏度</a:t>
            </a:r>
            <a:r>
              <a:rPr lang="en-US" altLang="zh-CN" sz="2400" dirty="0"/>
              <a:t>map</a:t>
            </a:r>
            <a:r>
              <a:rPr lang="zh-CN" altLang="en-US" sz="2400" dirty="0"/>
              <a:t>大小与卷积层的</a:t>
            </a:r>
            <a:r>
              <a:rPr lang="en-US" altLang="zh-CN" sz="2400" dirty="0"/>
              <a:t>map</a:t>
            </a:r>
            <a:r>
              <a:rPr lang="zh-CN" altLang="en-US" sz="2400" dirty="0" smtClean="0"/>
              <a:t>大小一样，</a:t>
            </a:r>
            <a:r>
              <a:rPr lang="zh-CN" altLang="en-US" sz="2400" dirty="0"/>
              <a:t>然后再将层</a:t>
            </a:r>
            <a:r>
              <a:rPr lang="en-US" altLang="zh-CN" sz="2400" dirty="0"/>
              <a:t>l</a:t>
            </a:r>
            <a:r>
              <a:rPr lang="zh-CN" altLang="en-US" sz="2400" dirty="0"/>
              <a:t>的</a:t>
            </a:r>
            <a:r>
              <a:rPr lang="en-US" altLang="zh-CN" sz="2400" dirty="0"/>
              <a:t>map</a:t>
            </a:r>
            <a:r>
              <a:rPr lang="zh-CN" altLang="en-US" sz="2400" dirty="0"/>
              <a:t>的激活值的偏导数与从第</a:t>
            </a:r>
            <a:r>
              <a:rPr lang="en-US" altLang="zh-CN" sz="2400" dirty="0"/>
              <a:t>l+1</a:t>
            </a:r>
            <a:r>
              <a:rPr lang="zh-CN" altLang="en-US" sz="2400" dirty="0" smtClean="0"/>
              <a:t>层的（上</a:t>
            </a:r>
            <a:r>
              <a:rPr lang="zh-CN" altLang="en-US" sz="2400" dirty="0"/>
              <a:t>采样得到的灵敏度</a:t>
            </a:r>
            <a:r>
              <a:rPr lang="en-US" altLang="zh-CN" sz="2400" dirty="0" smtClean="0"/>
              <a:t>map</a:t>
            </a:r>
            <a:r>
              <a:rPr lang="zh-CN" altLang="en-US" sz="2400" dirty="0" smtClean="0"/>
              <a:t>）逐</a:t>
            </a:r>
            <a:r>
              <a:rPr lang="zh-CN" altLang="en-US" sz="2400" dirty="0"/>
              <a:t>元素</a:t>
            </a:r>
            <a:r>
              <a:rPr lang="zh-CN" altLang="en-US" sz="2400" dirty="0" smtClean="0"/>
              <a:t>相乘就行了。（因为灵敏度大小一样，也就是套用最原始的公式）</a:t>
            </a:r>
            <a:endParaRPr lang="zh-CN" altLang="en-US" sz="2400" dirty="0"/>
          </a:p>
        </p:txBody>
      </p:sp>
      <p:pic>
        <p:nvPicPr>
          <p:cNvPr id="5" name="图片 4"/>
          <p:cNvPicPr>
            <a:picLocks noChangeAspect="1"/>
          </p:cNvPicPr>
          <p:nvPr/>
        </p:nvPicPr>
        <p:blipFill>
          <a:blip r:embed="rId2"/>
          <a:stretch>
            <a:fillRect/>
          </a:stretch>
        </p:blipFill>
        <p:spPr>
          <a:xfrm>
            <a:off x="3630720" y="764704"/>
            <a:ext cx="5442813" cy="175761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43" y="5301208"/>
            <a:ext cx="7054245" cy="1068825"/>
          </a:xfrm>
          <a:prstGeom prst="rect">
            <a:avLst/>
          </a:prstGeom>
        </p:spPr>
      </p:pic>
      <p:sp>
        <p:nvSpPr>
          <p:cNvPr id="21" name="椭圆 20"/>
          <p:cNvSpPr/>
          <p:nvPr/>
        </p:nvSpPr>
        <p:spPr>
          <a:xfrm>
            <a:off x="2308468" y="879875"/>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05805" y="620688"/>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97880" y="105273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97880" y="148478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a:off x="1237853" y="836712"/>
            <a:ext cx="432048"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197886" y="1196752"/>
            <a:ext cx="4434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1197886" y="1412776"/>
            <a:ext cx="432048"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4"/>
          <a:stretch>
            <a:fillRect/>
          </a:stretch>
        </p:blipFill>
        <p:spPr>
          <a:xfrm>
            <a:off x="196623" y="1353480"/>
            <a:ext cx="383314" cy="423428"/>
          </a:xfrm>
          <a:prstGeom prst="rect">
            <a:avLst/>
          </a:prstGeom>
        </p:spPr>
      </p:pic>
      <p:pic>
        <p:nvPicPr>
          <p:cNvPr id="29" name="图片 28"/>
          <p:cNvPicPr>
            <a:picLocks noChangeAspect="1"/>
          </p:cNvPicPr>
          <p:nvPr/>
        </p:nvPicPr>
        <p:blipFill>
          <a:blip r:embed="rId5"/>
          <a:stretch>
            <a:fillRect/>
          </a:stretch>
        </p:blipFill>
        <p:spPr>
          <a:xfrm>
            <a:off x="2766954" y="799050"/>
            <a:ext cx="509374" cy="368857"/>
          </a:xfrm>
          <a:prstGeom prst="rect">
            <a:avLst/>
          </a:prstGeom>
        </p:spPr>
      </p:pic>
      <p:sp>
        <p:nvSpPr>
          <p:cNvPr id="30" name="文本框 29"/>
          <p:cNvSpPr txBox="1"/>
          <p:nvPr/>
        </p:nvSpPr>
        <p:spPr>
          <a:xfrm>
            <a:off x="1125943" y="580038"/>
            <a:ext cx="673623" cy="369332"/>
          </a:xfrm>
          <a:prstGeom prst="rect">
            <a:avLst/>
          </a:prstGeom>
          <a:noFill/>
        </p:spPr>
        <p:txBody>
          <a:bodyPr wrap="square" rtlCol="0">
            <a:spAutoFit/>
          </a:bodyPr>
          <a:lstStyle/>
          <a:p>
            <a:r>
              <a:rPr lang="en-US" altLang="zh-CN" dirty="0" smtClean="0"/>
              <a:t>W1</a:t>
            </a:r>
            <a:endParaRPr lang="zh-CN" altLang="en-US" dirty="0"/>
          </a:p>
        </p:txBody>
      </p:sp>
      <p:sp>
        <p:nvSpPr>
          <p:cNvPr id="31" name="文本框 30"/>
          <p:cNvSpPr txBox="1"/>
          <p:nvPr/>
        </p:nvSpPr>
        <p:spPr>
          <a:xfrm>
            <a:off x="1041752" y="936669"/>
            <a:ext cx="673623" cy="369332"/>
          </a:xfrm>
          <a:prstGeom prst="rect">
            <a:avLst/>
          </a:prstGeom>
          <a:noFill/>
        </p:spPr>
        <p:txBody>
          <a:bodyPr wrap="square" rtlCol="0">
            <a:spAutoFit/>
          </a:bodyPr>
          <a:lstStyle/>
          <a:p>
            <a:r>
              <a:rPr lang="en-US" altLang="zh-CN" dirty="0" smtClean="0"/>
              <a:t>W2</a:t>
            </a:r>
            <a:endParaRPr lang="zh-CN" altLang="en-US" dirty="0"/>
          </a:p>
        </p:txBody>
      </p:sp>
      <p:sp>
        <p:nvSpPr>
          <p:cNvPr id="32" name="文本框 31"/>
          <p:cNvSpPr txBox="1"/>
          <p:nvPr/>
        </p:nvSpPr>
        <p:spPr>
          <a:xfrm>
            <a:off x="1077098" y="1375005"/>
            <a:ext cx="635677" cy="369332"/>
          </a:xfrm>
          <a:prstGeom prst="rect">
            <a:avLst/>
          </a:prstGeom>
          <a:noFill/>
        </p:spPr>
        <p:txBody>
          <a:bodyPr wrap="square" rtlCol="0">
            <a:spAutoFit/>
          </a:bodyPr>
          <a:lstStyle/>
          <a:p>
            <a:r>
              <a:rPr lang="en-US" altLang="zh-CN" dirty="0" smtClean="0"/>
              <a:t>W3</a:t>
            </a:r>
            <a:endParaRPr lang="zh-CN" altLang="en-US" dirty="0"/>
          </a:p>
        </p:txBody>
      </p:sp>
      <p:sp>
        <p:nvSpPr>
          <p:cNvPr id="33" name="椭圆 32"/>
          <p:cNvSpPr/>
          <p:nvPr/>
        </p:nvSpPr>
        <p:spPr>
          <a:xfrm>
            <a:off x="797656" y="220468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p:nvPr/>
        </p:nvCxnSpPr>
        <p:spPr>
          <a:xfrm flipV="1">
            <a:off x="1218470" y="1873582"/>
            <a:ext cx="432048" cy="36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247414" y="2152986"/>
            <a:ext cx="280402" cy="369332"/>
          </a:xfrm>
          <a:prstGeom prst="rect">
            <a:avLst/>
          </a:prstGeom>
          <a:noFill/>
        </p:spPr>
        <p:txBody>
          <a:bodyPr wrap="square" rtlCol="0">
            <a:spAutoFit/>
          </a:bodyPr>
          <a:lstStyle/>
          <a:p>
            <a:r>
              <a:rPr lang="en-US" altLang="zh-CN" dirty="0"/>
              <a:t>b</a:t>
            </a:r>
            <a:endParaRPr lang="zh-CN" altLang="en-US" dirty="0"/>
          </a:p>
        </p:txBody>
      </p:sp>
      <p:sp>
        <p:nvSpPr>
          <p:cNvPr id="36" name="椭圆 35"/>
          <p:cNvSpPr/>
          <p:nvPr/>
        </p:nvSpPr>
        <p:spPr>
          <a:xfrm>
            <a:off x="2297437" y="135348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97880" y="184182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p:nvPr/>
        </p:nvCxnSpPr>
        <p:spPr>
          <a:xfrm flipV="1">
            <a:off x="1197886" y="1628800"/>
            <a:ext cx="432048" cy="35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5"/>
          <a:stretch>
            <a:fillRect/>
          </a:stretch>
        </p:blipFill>
        <p:spPr>
          <a:xfrm>
            <a:off x="2762772" y="1340768"/>
            <a:ext cx="509374" cy="368857"/>
          </a:xfrm>
          <a:prstGeom prst="rect">
            <a:avLst/>
          </a:prstGeom>
        </p:spPr>
      </p:pic>
      <p:sp>
        <p:nvSpPr>
          <p:cNvPr id="40" name="椭圆 39"/>
          <p:cNvSpPr/>
          <p:nvPr/>
        </p:nvSpPr>
        <p:spPr>
          <a:xfrm>
            <a:off x="1809076" y="879875"/>
            <a:ext cx="252154" cy="25215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1" name="椭圆 40"/>
          <p:cNvSpPr/>
          <p:nvPr/>
        </p:nvSpPr>
        <p:spPr>
          <a:xfrm>
            <a:off x="1804198" y="1381180"/>
            <a:ext cx="288032" cy="2880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43" name="直接箭头连接符 42"/>
          <p:cNvCxnSpPr>
            <a:stCxn id="40" idx="6"/>
            <a:endCxn id="21" idx="2"/>
          </p:cNvCxnSpPr>
          <p:nvPr/>
        </p:nvCxnSpPr>
        <p:spPr>
          <a:xfrm>
            <a:off x="2061230" y="1005952"/>
            <a:ext cx="247238" cy="1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1" idx="6"/>
            <a:endCxn id="36" idx="2"/>
          </p:cNvCxnSpPr>
          <p:nvPr/>
        </p:nvCxnSpPr>
        <p:spPr>
          <a:xfrm flipV="1">
            <a:off x="2092230" y="1497496"/>
            <a:ext cx="205207" cy="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31" idx="3"/>
          </p:cNvCxnSpPr>
          <p:nvPr/>
        </p:nvCxnSpPr>
        <p:spPr>
          <a:xfrm flipV="1">
            <a:off x="1197886" y="1121335"/>
            <a:ext cx="517489" cy="623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1218470" y="1268760"/>
            <a:ext cx="503815" cy="71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35" idx="1"/>
          </p:cNvCxnSpPr>
          <p:nvPr/>
        </p:nvCxnSpPr>
        <p:spPr>
          <a:xfrm flipV="1">
            <a:off x="1247414" y="1272170"/>
            <a:ext cx="517854" cy="1065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endCxn id="32" idx="3"/>
          </p:cNvCxnSpPr>
          <p:nvPr/>
        </p:nvCxnSpPr>
        <p:spPr>
          <a:xfrm flipV="1">
            <a:off x="1125943" y="1559671"/>
            <a:ext cx="586832" cy="141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1247414" y="1735045"/>
            <a:ext cx="456447" cy="31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1259293" y="1776908"/>
            <a:ext cx="565456" cy="707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058124" y="1789842"/>
            <a:ext cx="673623" cy="369332"/>
          </a:xfrm>
          <a:prstGeom prst="rect">
            <a:avLst/>
          </a:prstGeom>
          <a:noFill/>
        </p:spPr>
        <p:txBody>
          <a:bodyPr wrap="square" rtlCol="0">
            <a:spAutoFit/>
          </a:bodyPr>
          <a:lstStyle/>
          <a:p>
            <a:r>
              <a:rPr lang="en-US" altLang="zh-CN" dirty="0" smtClean="0"/>
              <a:t>W4</a:t>
            </a:r>
            <a:endParaRPr lang="zh-CN" altLang="en-US" dirty="0"/>
          </a:p>
        </p:txBody>
      </p:sp>
    </p:spTree>
    <p:extLst>
      <p:ext uri="{BB962C8B-B14F-4D97-AF65-F5344CB8AC3E}">
        <p14:creationId xmlns:p14="http://schemas.microsoft.com/office/powerpoint/2010/main" val="12470886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779912" y="620688"/>
            <a:ext cx="5163533" cy="2016224"/>
          </a:xfrm>
          <a:prstGeom prst="rect">
            <a:avLst/>
          </a:prstGeom>
        </p:spPr>
      </p:pic>
      <p:sp>
        <p:nvSpPr>
          <p:cNvPr id="5" name="矩形 4"/>
          <p:cNvSpPr/>
          <p:nvPr/>
        </p:nvSpPr>
        <p:spPr>
          <a:xfrm>
            <a:off x="692626" y="2924944"/>
            <a:ext cx="7920880" cy="2554545"/>
          </a:xfrm>
          <a:prstGeom prst="rect">
            <a:avLst/>
          </a:prstGeom>
        </p:spPr>
        <p:txBody>
          <a:bodyPr wrap="square">
            <a:spAutoFit/>
          </a:bodyPr>
          <a:lstStyle/>
          <a:p>
            <a:r>
              <a:rPr lang="zh-CN" altLang="en-US" sz="3200" dirty="0" smtClean="0"/>
              <a:t>下</a:t>
            </a:r>
            <a:r>
              <a:rPr lang="zh-CN" altLang="en-US" sz="3200" dirty="0"/>
              <a:t>采样层</a:t>
            </a:r>
            <a:r>
              <a:rPr lang="en-US" altLang="zh-CN" sz="3200" dirty="0"/>
              <a:t>map</a:t>
            </a:r>
            <a:r>
              <a:rPr lang="zh-CN" altLang="en-US" sz="3200" dirty="0"/>
              <a:t>的权值</a:t>
            </a:r>
            <a:r>
              <a:rPr lang="zh-CN" altLang="en-US" sz="3200" dirty="0" smtClean="0"/>
              <a:t>都是取</a:t>
            </a:r>
            <a:r>
              <a:rPr lang="zh-CN" altLang="en-US" sz="3200" dirty="0"/>
              <a:t>一个相同值</a:t>
            </a:r>
            <a:r>
              <a:rPr lang="en-US" altLang="zh-CN" sz="3200" dirty="0" smtClean="0"/>
              <a:t>β</a:t>
            </a:r>
            <a:r>
              <a:rPr lang="zh-CN" altLang="en-US" sz="3200" dirty="0" smtClean="0"/>
              <a:t>（图中</a:t>
            </a:r>
            <a:r>
              <a:rPr lang="en-US" altLang="zh-CN" sz="3200" dirty="0" smtClean="0"/>
              <a:t>Wx+1</a:t>
            </a:r>
            <a:r>
              <a:rPr lang="zh-CN" altLang="en-US" sz="3200" dirty="0" smtClean="0"/>
              <a:t>），</a:t>
            </a:r>
            <a:r>
              <a:rPr lang="zh-CN" altLang="en-US" sz="3200" dirty="0"/>
              <a:t>而且是一个</a:t>
            </a:r>
            <a:r>
              <a:rPr lang="zh-CN" altLang="en-US" sz="3200" dirty="0" smtClean="0"/>
              <a:t>常数得到的，同理我们</a:t>
            </a:r>
            <a:r>
              <a:rPr lang="zh-CN" altLang="en-US" sz="3200" dirty="0"/>
              <a:t>只需要将上一个</a:t>
            </a:r>
            <a:r>
              <a:rPr lang="zh-CN" altLang="en-US" sz="3200" dirty="0" smtClean="0"/>
              <a:t>步骤（上采样后的）得到</a:t>
            </a:r>
            <a:r>
              <a:rPr lang="zh-CN" altLang="en-US" sz="3200" dirty="0"/>
              <a:t>的结果乘以一个</a:t>
            </a:r>
            <a:r>
              <a:rPr lang="en-US" altLang="zh-CN" sz="3200" dirty="0"/>
              <a:t>β</a:t>
            </a:r>
            <a:r>
              <a:rPr lang="zh-CN" altLang="en-US" sz="3200" dirty="0"/>
              <a:t>就可以完成第</a:t>
            </a:r>
            <a:r>
              <a:rPr lang="en-US" altLang="zh-CN" sz="3200" dirty="0"/>
              <a:t>l</a:t>
            </a:r>
            <a:r>
              <a:rPr lang="zh-CN" altLang="en-US" sz="3200" dirty="0"/>
              <a:t>层灵敏度</a:t>
            </a:r>
            <a:r>
              <a:rPr lang="en-US" altLang="zh-CN" sz="3200" dirty="0"/>
              <a:t>δ</a:t>
            </a:r>
            <a:r>
              <a:rPr lang="zh-CN" altLang="en-US" sz="3200" dirty="0"/>
              <a:t>的计算。</a:t>
            </a:r>
          </a:p>
        </p:txBody>
      </p:sp>
      <p:sp>
        <p:nvSpPr>
          <p:cNvPr id="10" name="椭圆 9"/>
          <p:cNvSpPr/>
          <p:nvPr/>
        </p:nvSpPr>
        <p:spPr>
          <a:xfrm>
            <a:off x="2308468" y="879875"/>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05805" y="620688"/>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97880" y="105273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7880" y="148478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1237853" y="836712"/>
            <a:ext cx="432048"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197886" y="1196752"/>
            <a:ext cx="4434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1197886" y="1412776"/>
            <a:ext cx="432048"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4"/>
          <a:stretch>
            <a:fillRect/>
          </a:stretch>
        </p:blipFill>
        <p:spPr>
          <a:xfrm>
            <a:off x="196623" y="1353480"/>
            <a:ext cx="383314" cy="423428"/>
          </a:xfrm>
          <a:prstGeom prst="rect">
            <a:avLst/>
          </a:prstGeom>
        </p:spPr>
      </p:pic>
      <p:pic>
        <p:nvPicPr>
          <p:cNvPr id="18" name="图片 17"/>
          <p:cNvPicPr>
            <a:picLocks noChangeAspect="1"/>
          </p:cNvPicPr>
          <p:nvPr/>
        </p:nvPicPr>
        <p:blipFill>
          <a:blip r:embed="rId5"/>
          <a:stretch>
            <a:fillRect/>
          </a:stretch>
        </p:blipFill>
        <p:spPr>
          <a:xfrm>
            <a:off x="2766954" y="799050"/>
            <a:ext cx="509374" cy="368857"/>
          </a:xfrm>
          <a:prstGeom prst="rect">
            <a:avLst/>
          </a:prstGeom>
        </p:spPr>
      </p:pic>
      <p:sp>
        <p:nvSpPr>
          <p:cNvPr id="19" name="文本框 18"/>
          <p:cNvSpPr txBox="1"/>
          <p:nvPr/>
        </p:nvSpPr>
        <p:spPr>
          <a:xfrm>
            <a:off x="1125943" y="580038"/>
            <a:ext cx="673623" cy="369332"/>
          </a:xfrm>
          <a:prstGeom prst="rect">
            <a:avLst/>
          </a:prstGeom>
          <a:noFill/>
        </p:spPr>
        <p:txBody>
          <a:bodyPr wrap="square" rtlCol="0">
            <a:spAutoFit/>
          </a:bodyPr>
          <a:lstStyle/>
          <a:p>
            <a:r>
              <a:rPr lang="en-US" altLang="zh-CN" dirty="0" smtClean="0"/>
              <a:t>W1</a:t>
            </a:r>
            <a:endParaRPr lang="zh-CN" altLang="en-US" dirty="0"/>
          </a:p>
        </p:txBody>
      </p:sp>
      <p:sp>
        <p:nvSpPr>
          <p:cNvPr id="20" name="文本框 19"/>
          <p:cNvSpPr txBox="1"/>
          <p:nvPr/>
        </p:nvSpPr>
        <p:spPr>
          <a:xfrm>
            <a:off x="1041752" y="936669"/>
            <a:ext cx="673623" cy="369332"/>
          </a:xfrm>
          <a:prstGeom prst="rect">
            <a:avLst/>
          </a:prstGeom>
          <a:noFill/>
        </p:spPr>
        <p:txBody>
          <a:bodyPr wrap="square" rtlCol="0">
            <a:spAutoFit/>
          </a:bodyPr>
          <a:lstStyle/>
          <a:p>
            <a:r>
              <a:rPr lang="en-US" altLang="zh-CN" dirty="0" smtClean="0"/>
              <a:t>W1</a:t>
            </a:r>
            <a:endParaRPr lang="zh-CN" altLang="en-US" dirty="0"/>
          </a:p>
        </p:txBody>
      </p:sp>
      <p:sp>
        <p:nvSpPr>
          <p:cNvPr id="21" name="文本框 20"/>
          <p:cNvSpPr txBox="1"/>
          <p:nvPr/>
        </p:nvSpPr>
        <p:spPr>
          <a:xfrm>
            <a:off x="1115616" y="1375005"/>
            <a:ext cx="635677" cy="369332"/>
          </a:xfrm>
          <a:prstGeom prst="rect">
            <a:avLst/>
          </a:prstGeom>
          <a:noFill/>
        </p:spPr>
        <p:txBody>
          <a:bodyPr wrap="square" rtlCol="0">
            <a:spAutoFit/>
          </a:bodyPr>
          <a:lstStyle/>
          <a:p>
            <a:r>
              <a:rPr lang="en-US" altLang="zh-CN" dirty="0" smtClean="0"/>
              <a:t>W1</a:t>
            </a:r>
            <a:endParaRPr lang="zh-CN" altLang="en-US" dirty="0"/>
          </a:p>
        </p:txBody>
      </p:sp>
      <p:sp>
        <p:nvSpPr>
          <p:cNvPr id="22" name="椭圆 21"/>
          <p:cNvSpPr/>
          <p:nvPr/>
        </p:nvSpPr>
        <p:spPr>
          <a:xfrm>
            <a:off x="797656" y="220468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p:nvPr/>
        </p:nvCxnSpPr>
        <p:spPr>
          <a:xfrm flipV="1">
            <a:off x="1218470" y="1873582"/>
            <a:ext cx="432048" cy="36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247414" y="2152986"/>
            <a:ext cx="280402" cy="369332"/>
          </a:xfrm>
          <a:prstGeom prst="rect">
            <a:avLst/>
          </a:prstGeom>
          <a:noFill/>
        </p:spPr>
        <p:txBody>
          <a:bodyPr wrap="square" rtlCol="0">
            <a:spAutoFit/>
          </a:bodyPr>
          <a:lstStyle/>
          <a:p>
            <a:r>
              <a:rPr lang="en-US" altLang="zh-CN" dirty="0"/>
              <a:t>b</a:t>
            </a:r>
            <a:endParaRPr lang="zh-CN" altLang="en-US" dirty="0"/>
          </a:p>
        </p:txBody>
      </p:sp>
      <p:sp>
        <p:nvSpPr>
          <p:cNvPr id="25" name="椭圆 24"/>
          <p:cNvSpPr/>
          <p:nvPr/>
        </p:nvSpPr>
        <p:spPr>
          <a:xfrm>
            <a:off x="2297437" y="135348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97880" y="184182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p:nvPr/>
        </p:nvCxnSpPr>
        <p:spPr>
          <a:xfrm flipV="1">
            <a:off x="1197886" y="1628800"/>
            <a:ext cx="432048" cy="35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5"/>
          <a:stretch>
            <a:fillRect/>
          </a:stretch>
        </p:blipFill>
        <p:spPr>
          <a:xfrm>
            <a:off x="2762772" y="1340768"/>
            <a:ext cx="509374" cy="368857"/>
          </a:xfrm>
          <a:prstGeom prst="rect">
            <a:avLst/>
          </a:prstGeom>
        </p:spPr>
      </p:pic>
      <p:sp>
        <p:nvSpPr>
          <p:cNvPr id="29" name="椭圆 28"/>
          <p:cNvSpPr/>
          <p:nvPr/>
        </p:nvSpPr>
        <p:spPr>
          <a:xfrm>
            <a:off x="1809076" y="879875"/>
            <a:ext cx="252154" cy="25215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0" name="椭圆 29"/>
          <p:cNvSpPr/>
          <p:nvPr/>
        </p:nvSpPr>
        <p:spPr>
          <a:xfrm>
            <a:off x="1804198" y="1381180"/>
            <a:ext cx="288032" cy="2880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31" name="直接箭头连接符 30"/>
          <p:cNvCxnSpPr>
            <a:stCxn id="29" idx="6"/>
            <a:endCxn id="10" idx="2"/>
          </p:cNvCxnSpPr>
          <p:nvPr/>
        </p:nvCxnSpPr>
        <p:spPr>
          <a:xfrm>
            <a:off x="2061230" y="1005952"/>
            <a:ext cx="247238" cy="1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30" idx="6"/>
            <a:endCxn id="25" idx="2"/>
          </p:cNvCxnSpPr>
          <p:nvPr/>
        </p:nvCxnSpPr>
        <p:spPr>
          <a:xfrm flipV="1">
            <a:off x="2092230" y="1497496"/>
            <a:ext cx="205207" cy="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20" idx="3"/>
          </p:cNvCxnSpPr>
          <p:nvPr/>
        </p:nvCxnSpPr>
        <p:spPr>
          <a:xfrm flipV="1">
            <a:off x="1197886" y="1121335"/>
            <a:ext cx="517489" cy="623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1218470" y="1268760"/>
            <a:ext cx="503815" cy="71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4" idx="1"/>
          </p:cNvCxnSpPr>
          <p:nvPr/>
        </p:nvCxnSpPr>
        <p:spPr>
          <a:xfrm flipV="1">
            <a:off x="1247414" y="1272170"/>
            <a:ext cx="517854" cy="1065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21" idx="3"/>
          </p:cNvCxnSpPr>
          <p:nvPr/>
        </p:nvCxnSpPr>
        <p:spPr>
          <a:xfrm flipV="1">
            <a:off x="1164461" y="1559671"/>
            <a:ext cx="586832" cy="141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1247414" y="1735045"/>
            <a:ext cx="456447" cy="31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1259293" y="1776908"/>
            <a:ext cx="565456" cy="707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115615" y="1771873"/>
            <a:ext cx="635677" cy="369332"/>
          </a:xfrm>
          <a:prstGeom prst="rect">
            <a:avLst/>
          </a:prstGeom>
          <a:noFill/>
        </p:spPr>
        <p:txBody>
          <a:bodyPr wrap="square" rtlCol="0">
            <a:spAutoFit/>
          </a:bodyPr>
          <a:lstStyle/>
          <a:p>
            <a:r>
              <a:rPr lang="en-US" altLang="zh-CN" dirty="0" smtClean="0"/>
              <a:t>W1</a:t>
            </a:r>
            <a:endParaRPr lang="zh-CN" altLang="en-US" dirty="0"/>
          </a:p>
        </p:txBody>
      </p:sp>
    </p:spTree>
    <p:extLst>
      <p:ext uri="{BB962C8B-B14F-4D97-AF65-F5344CB8AC3E}">
        <p14:creationId xmlns:p14="http://schemas.microsoft.com/office/powerpoint/2010/main" val="40750706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442600" y="614323"/>
            <a:ext cx="5641412" cy="1821746"/>
          </a:xfrm>
          <a:prstGeom prst="rect">
            <a:avLst/>
          </a:prstGeom>
        </p:spPr>
      </p:pic>
      <p:pic>
        <p:nvPicPr>
          <p:cNvPr id="5" name="图片 4"/>
          <p:cNvPicPr>
            <a:picLocks noChangeAspect="1"/>
          </p:cNvPicPr>
          <p:nvPr/>
        </p:nvPicPr>
        <p:blipFill>
          <a:blip r:embed="rId3"/>
          <a:stretch>
            <a:fillRect/>
          </a:stretch>
        </p:blipFill>
        <p:spPr>
          <a:xfrm>
            <a:off x="1691680" y="3717033"/>
            <a:ext cx="5760640" cy="1080120"/>
          </a:xfrm>
          <a:prstGeom prst="rect">
            <a:avLst/>
          </a:prstGeom>
        </p:spPr>
      </p:pic>
      <p:sp>
        <p:nvSpPr>
          <p:cNvPr id="6" name="文本框 5"/>
          <p:cNvSpPr txBox="1"/>
          <p:nvPr/>
        </p:nvSpPr>
        <p:spPr>
          <a:xfrm>
            <a:off x="1043608" y="3068960"/>
            <a:ext cx="1656184" cy="369332"/>
          </a:xfrm>
          <a:prstGeom prst="rect">
            <a:avLst/>
          </a:prstGeom>
          <a:noFill/>
        </p:spPr>
        <p:txBody>
          <a:bodyPr wrap="square" rtlCol="0">
            <a:spAutoFit/>
          </a:bodyPr>
          <a:lstStyle/>
          <a:p>
            <a:r>
              <a:rPr lang="zh-CN" altLang="en-US" dirty="0" smtClean="0"/>
              <a:t>如何上采样：</a:t>
            </a:r>
            <a:endParaRPr lang="zh-CN" altLang="en-US" dirty="0"/>
          </a:p>
        </p:txBody>
      </p:sp>
      <p:sp>
        <p:nvSpPr>
          <p:cNvPr id="7" name="矩形 6"/>
          <p:cNvSpPr/>
          <p:nvPr/>
        </p:nvSpPr>
        <p:spPr>
          <a:xfrm>
            <a:off x="1619672" y="5045020"/>
            <a:ext cx="5832648" cy="1200329"/>
          </a:xfrm>
          <a:prstGeom prst="rect">
            <a:avLst/>
          </a:prstGeom>
        </p:spPr>
        <p:txBody>
          <a:bodyPr wrap="square">
            <a:spAutoFit/>
          </a:bodyPr>
          <a:lstStyle/>
          <a:p>
            <a:r>
              <a:rPr lang="zh-CN" altLang="en-US" dirty="0"/>
              <a:t> </a:t>
            </a:r>
            <a:r>
              <a:rPr lang="en-US" altLang="zh-CN" dirty="0"/>
              <a:t>up(.)</a:t>
            </a:r>
            <a:r>
              <a:rPr lang="zh-CN" altLang="en-US" dirty="0"/>
              <a:t>表示一个上采样操作。如果下采样的采样因子是</a:t>
            </a:r>
            <a:r>
              <a:rPr lang="en-US" altLang="zh-CN" dirty="0"/>
              <a:t>n</a:t>
            </a:r>
            <a:r>
              <a:rPr lang="zh-CN" altLang="en-US" dirty="0"/>
              <a:t>的话，它简单的将每个像素水平和垂直方向</a:t>
            </a:r>
            <a:r>
              <a:rPr lang="zh-CN" altLang="en-US" dirty="0" smtClean="0"/>
              <a:t>上拷贝</a:t>
            </a:r>
            <a:r>
              <a:rPr lang="en-US" altLang="zh-CN" dirty="0"/>
              <a:t>n</a:t>
            </a:r>
            <a:r>
              <a:rPr lang="zh-CN" altLang="en-US" dirty="0"/>
              <a:t>次。这样就可以恢复原来的大小了。实际上，这个函数可以用</a:t>
            </a:r>
            <a:r>
              <a:rPr lang="en-US" altLang="zh-CN" dirty="0" err="1"/>
              <a:t>Kronecker</a:t>
            </a:r>
            <a:r>
              <a:rPr lang="zh-CN" altLang="en-US" dirty="0"/>
              <a:t>乘积来实现：</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446" y="6236024"/>
            <a:ext cx="1943100" cy="447675"/>
          </a:xfrm>
          <a:prstGeom prst="rect">
            <a:avLst/>
          </a:prstGeom>
        </p:spPr>
      </p:pic>
      <p:pic>
        <p:nvPicPr>
          <p:cNvPr id="9" name="图片 8"/>
          <p:cNvPicPr>
            <a:picLocks noChangeAspect="1"/>
          </p:cNvPicPr>
          <p:nvPr/>
        </p:nvPicPr>
        <p:blipFill>
          <a:blip r:embed="rId5"/>
          <a:stretch>
            <a:fillRect/>
          </a:stretch>
        </p:blipFill>
        <p:spPr>
          <a:xfrm>
            <a:off x="6037857" y="3074211"/>
            <a:ext cx="2828925" cy="428625"/>
          </a:xfrm>
          <a:prstGeom prst="rect">
            <a:avLst/>
          </a:prstGeom>
        </p:spPr>
      </p:pic>
      <p:sp>
        <p:nvSpPr>
          <p:cNvPr id="10" name="文本框 9"/>
          <p:cNvSpPr txBox="1"/>
          <p:nvPr/>
        </p:nvSpPr>
        <p:spPr>
          <a:xfrm>
            <a:off x="4211960" y="3105326"/>
            <a:ext cx="2087674" cy="369332"/>
          </a:xfrm>
          <a:prstGeom prst="rect">
            <a:avLst/>
          </a:prstGeom>
          <a:noFill/>
        </p:spPr>
        <p:txBody>
          <a:bodyPr wrap="square" rtlCol="0">
            <a:spAutoFit/>
          </a:bodyPr>
          <a:lstStyle/>
          <a:p>
            <a:r>
              <a:rPr lang="zh-CN" altLang="en-US" dirty="0" smtClean="0"/>
              <a:t>对比原始公式：</a:t>
            </a:r>
            <a:endParaRPr lang="zh-CN" altLang="en-US" dirty="0"/>
          </a:p>
        </p:txBody>
      </p:sp>
      <p:sp>
        <p:nvSpPr>
          <p:cNvPr id="11" name="椭圆 10"/>
          <p:cNvSpPr/>
          <p:nvPr/>
        </p:nvSpPr>
        <p:spPr>
          <a:xfrm>
            <a:off x="2308468" y="879875"/>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05805" y="620688"/>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7880" y="1052736"/>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97880" y="148478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a:off x="1237853" y="836712"/>
            <a:ext cx="432048"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197886" y="1196752"/>
            <a:ext cx="4434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1197886" y="1412776"/>
            <a:ext cx="432048"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6"/>
          <a:stretch>
            <a:fillRect/>
          </a:stretch>
        </p:blipFill>
        <p:spPr>
          <a:xfrm>
            <a:off x="196623" y="1353480"/>
            <a:ext cx="383314" cy="423428"/>
          </a:xfrm>
          <a:prstGeom prst="rect">
            <a:avLst/>
          </a:prstGeom>
        </p:spPr>
      </p:pic>
      <p:pic>
        <p:nvPicPr>
          <p:cNvPr id="19" name="图片 18"/>
          <p:cNvPicPr>
            <a:picLocks noChangeAspect="1"/>
          </p:cNvPicPr>
          <p:nvPr/>
        </p:nvPicPr>
        <p:blipFill>
          <a:blip r:embed="rId7"/>
          <a:stretch>
            <a:fillRect/>
          </a:stretch>
        </p:blipFill>
        <p:spPr>
          <a:xfrm>
            <a:off x="2766954" y="799050"/>
            <a:ext cx="509374" cy="368857"/>
          </a:xfrm>
          <a:prstGeom prst="rect">
            <a:avLst/>
          </a:prstGeom>
        </p:spPr>
      </p:pic>
      <p:sp>
        <p:nvSpPr>
          <p:cNvPr id="20" name="文本框 19"/>
          <p:cNvSpPr txBox="1"/>
          <p:nvPr/>
        </p:nvSpPr>
        <p:spPr>
          <a:xfrm>
            <a:off x="1125943" y="580038"/>
            <a:ext cx="673623" cy="369332"/>
          </a:xfrm>
          <a:prstGeom prst="rect">
            <a:avLst/>
          </a:prstGeom>
          <a:noFill/>
        </p:spPr>
        <p:txBody>
          <a:bodyPr wrap="square" rtlCol="0">
            <a:spAutoFit/>
          </a:bodyPr>
          <a:lstStyle/>
          <a:p>
            <a:r>
              <a:rPr lang="en-US" altLang="zh-CN" dirty="0" smtClean="0"/>
              <a:t>W1</a:t>
            </a:r>
            <a:endParaRPr lang="zh-CN" altLang="en-US" dirty="0"/>
          </a:p>
        </p:txBody>
      </p:sp>
      <p:sp>
        <p:nvSpPr>
          <p:cNvPr id="21" name="文本框 20"/>
          <p:cNvSpPr txBox="1"/>
          <p:nvPr/>
        </p:nvSpPr>
        <p:spPr>
          <a:xfrm>
            <a:off x="1041752" y="936669"/>
            <a:ext cx="673623" cy="369332"/>
          </a:xfrm>
          <a:prstGeom prst="rect">
            <a:avLst/>
          </a:prstGeom>
          <a:noFill/>
        </p:spPr>
        <p:txBody>
          <a:bodyPr wrap="square" rtlCol="0">
            <a:spAutoFit/>
          </a:bodyPr>
          <a:lstStyle/>
          <a:p>
            <a:r>
              <a:rPr lang="en-US" altLang="zh-CN" dirty="0" smtClean="0"/>
              <a:t>W1</a:t>
            </a:r>
            <a:endParaRPr lang="zh-CN" altLang="en-US" dirty="0"/>
          </a:p>
        </p:txBody>
      </p:sp>
      <p:sp>
        <p:nvSpPr>
          <p:cNvPr id="22" name="文本框 21"/>
          <p:cNvSpPr txBox="1"/>
          <p:nvPr/>
        </p:nvSpPr>
        <p:spPr>
          <a:xfrm>
            <a:off x="1115616" y="1375005"/>
            <a:ext cx="635677" cy="369332"/>
          </a:xfrm>
          <a:prstGeom prst="rect">
            <a:avLst/>
          </a:prstGeom>
          <a:noFill/>
        </p:spPr>
        <p:txBody>
          <a:bodyPr wrap="square" rtlCol="0">
            <a:spAutoFit/>
          </a:bodyPr>
          <a:lstStyle/>
          <a:p>
            <a:r>
              <a:rPr lang="en-US" altLang="zh-CN" dirty="0" smtClean="0"/>
              <a:t>W1</a:t>
            </a:r>
            <a:endParaRPr lang="zh-CN" altLang="en-US" dirty="0"/>
          </a:p>
        </p:txBody>
      </p:sp>
      <p:sp>
        <p:nvSpPr>
          <p:cNvPr id="23" name="椭圆 22"/>
          <p:cNvSpPr/>
          <p:nvPr/>
        </p:nvSpPr>
        <p:spPr>
          <a:xfrm>
            <a:off x="797656" y="220468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p:nvPr/>
        </p:nvCxnSpPr>
        <p:spPr>
          <a:xfrm flipV="1">
            <a:off x="1218470" y="1873582"/>
            <a:ext cx="432048" cy="36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247414" y="2152986"/>
            <a:ext cx="280402" cy="369332"/>
          </a:xfrm>
          <a:prstGeom prst="rect">
            <a:avLst/>
          </a:prstGeom>
          <a:noFill/>
        </p:spPr>
        <p:txBody>
          <a:bodyPr wrap="square" rtlCol="0">
            <a:spAutoFit/>
          </a:bodyPr>
          <a:lstStyle/>
          <a:p>
            <a:r>
              <a:rPr lang="en-US" altLang="zh-CN" dirty="0"/>
              <a:t>b</a:t>
            </a:r>
            <a:endParaRPr lang="zh-CN" altLang="en-US" dirty="0"/>
          </a:p>
        </p:txBody>
      </p:sp>
      <p:sp>
        <p:nvSpPr>
          <p:cNvPr id="26" name="椭圆 25"/>
          <p:cNvSpPr/>
          <p:nvPr/>
        </p:nvSpPr>
        <p:spPr>
          <a:xfrm>
            <a:off x="2297437" y="135348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797880" y="184182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p:cNvCxnSpPr/>
          <p:nvPr/>
        </p:nvCxnSpPr>
        <p:spPr>
          <a:xfrm flipV="1">
            <a:off x="1197886" y="1628800"/>
            <a:ext cx="432048" cy="357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7"/>
          <a:stretch>
            <a:fillRect/>
          </a:stretch>
        </p:blipFill>
        <p:spPr>
          <a:xfrm>
            <a:off x="2762772" y="1340768"/>
            <a:ext cx="509374" cy="368857"/>
          </a:xfrm>
          <a:prstGeom prst="rect">
            <a:avLst/>
          </a:prstGeom>
        </p:spPr>
      </p:pic>
      <p:sp>
        <p:nvSpPr>
          <p:cNvPr id="30" name="椭圆 29"/>
          <p:cNvSpPr/>
          <p:nvPr/>
        </p:nvSpPr>
        <p:spPr>
          <a:xfrm>
            <a:off x="1809076" y="879875"/>
            <a:ext cx="252154" cy="25215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椭圆 30"/>
          <p:cNvSpPr/>
          <p:nvPr/>
        </p:nvSpPr>
        <p:spPr>
          <a:xfrm>
            <a:off x="1804198" y="1381180"/>
            <a:ext cx="288032" cy="2880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32" name="直接箭头连接符 31"/>
          <p:cNvCxnSpPr>
            <a:stCxn id="30" idx="6"/>
            <a:endCxn id="11" idx="2"/>
          </p:cNvCxnSpPr>
          <p:nvPr/>
        </p:nvCxnSpPr>
        <p:spPr>
          <a:xfrm>
            <a:off x="2061230" y="1005952"/>
            <a:ext cx="247238" cy="1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1" idx="6"/>
            <a:endCxn id="26" idx="2"/>
          </p:cNvCxnSpPr>
          <p:nvPr/>
        </p:nvCxnSpPr>
        <p:spPr>
          <a:xfrm flipV="1">
            <a:off x="2092230" y="1497496"/>
            <a:ext cx="205207" cy="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21" idx="3"/>
          </p:cNvCxnSpPr>
          <p:nvPr/>
        </p:nvCxnSpPr>
        <p:spPr>
          <a:xfrm flipV="1">
            <a:off x="1197886" y="1121335"/>
            <a:ext cx="517489" cy="623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1218470" y="1268760"/>
            <a:ext cx="503815" cy="71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5" idx="1"/>
          </p:cNvCxnSpPr>
          <p:nvPr/>
        </p:nvCxnSpPr>
        <p:spPr>
          <a:xfrm flipV="1">
            <a:off x="1247414" y="1272170"/>
            <a:ext cx="517854" cy="1065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22" idx="3"/>
          </p:cNvCxnSpPr>
          <p:nvPr/>
        </p:nvCxnSpPr>
        <p:spPr>
          <a:xfrm flipV="1">
            <a:off x="1164461" y="1559671"/>
            <a:ext cx="586832" cy="141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1247414" y="1735045"/>
            <a:ext cx="456447" cy="31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1259293" y="1776908"/>
            <a:ext cx="565456" cy="707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115615" y="1771873"/>
            <a:ext cx="635677" cy="369332"/>
          </a:xfrm>
          <a:prstGeom prst="rect">
            <a:avLst/>
          </a:prstGeom>
          <a:noFill/>
        </p:spPr>
        <p:txBody>
          <a:bodyPr wrap="square" rtlCol="0">
            <a:spAutoFit/>
          </a:bodyPr>
          <a:lstStyle/>
          <a:p>
            <a:r>
              <a:rPr lang="en-US" altLang="zh-CN" dirty="0" smtClean="0"/>
              <a:t>W1</a:t>
            </a:r>
            <a:endParaRPr lang="zh-CN" altLang="en-US" dirty="0"/>
          </a:p>
        </p:txBody>
      </p:sp>
    </p:spTree>
    <p:extLst>
      <p:ext uri="{BB962C8B-B14F-4D97-AF65-F5344CB8AC3E}">
        <p14:creationId xmlns:p14="http://schemas.microsoft.com/office/powerpoint/2010/main" val="21568034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9552" y="764705"/>
            <a:ext cx="7776864" cy="2554545"/>
          </a:xfrm>
          <a:prstGeom prst="rect">
            <a:avLst/>
          </a:prstGeom>
        </p:spPr>
        <p:txBody>
          <a:bodyPr wrap="square">
            <a:spAutoFit/>
          </a:bodyPr>
          <a:lstStyle/>
          <a:p>
            <a:r>
              <a:rPr lang="zh-CN" altLang="en-US" sz="3200" dirty="0"/>
              <a:t> 好，到这里，对于一个给定的</a:t>
            </a:r>
            <a:r>
              <a:rPr lang="en-US" altLang="zh-CN" sz="3200" dirty="0"/>
              <a:t>map</a:t>
            </a:r>
            <a:r>
              <a:rPr lang="zh-CN" altLang="en-US" sz="3200" dirty="0"/>
              <a:t>，我们就可以计算得到其灵敏度</a:t>
            </a:r>
            <a:r>
              <a:rPr lang="en-US" altLang="zh-CN" sz="3200" dirty="0"/>
              <a:t>map</a:t>
            </a:r>
            <a:r>
              <a:rPr lang="zh-CN" altLang="en-US" sz="3200" dirty="0"/>
              <a:t>了。然后我们就可以通过简单的对层</a:t>
            </a:r>
            <a:r>
              <a:rPr lang="en-US" altLang="zh-CN" sz="3200" dirty="0"/>
              <a:t>l</a:t>
            </a:r>
            <a:r>
              <a:rPr lang="zh-CN" altLang="en-US" sz="3200" dirty="0"/>
              <a:t>中的灵敏度</a:t>
            </a:r>
            <a:r>
              <a:rPr lang="en-US" altLang="zh-CN" sz="3200" dirty="0"/>
              <a:t>map</a:t>
            </a:r>
            <a:r>
              <a:rPr lang="zh-CN" altLang="en-US" sz="3200" dirty="0"/>
              <a:t>中所有节点进行求和快速的计算</a:t>
            </a:r>
            <a:r>
              <a:rPr lang="en-US" altLang="zh-CN" sz="3200" dirty="0"/>
              <a:t>bias</a:t>
            </a:r>
            <a:r>
              <a:rPr lang="zh-CN" altLang="en-US" sz="3200" dirty="0"/>
              <a:t>基的梯度了：</a:t>
            </a:r>
          </a:p>
        </p:txBody>
      </p:sp>
      <p:pic>
        <p:nvPicPr>
          <p:cNvPr id="7" name="图片 6"/>
          <p:cNvPicPr>
            <a:picLocks noChangeAspect="1"/>
          </p:cNvPicPr>
          <p:nvPr/>
        </p:nvPicPr>
        <p:blipFill>
          <a:blip r:embed="rId2"/>
          <a:stretch>
            <a:fillRect/>
          </a:stretch>
        </p:blipFill>
        <p:spPr>
          <a:xfrm>
            <a:off x="3347864" y="3501008"/>
            <a:ext cx="3024336" cy="1160691"/>
          </a:xfrm>
          <a:prstGeom prst="rect">
            <a:avLst/>
          </a:prstGeom>
        </p:spPr>
      </p:pic>
      <p:sp>
        <p:nvSpPr>
          <p:cNvPr id="8" name="文本框 7"/>
          <p:cNvSpPr txBox="1"/>
          <p:nvPr/>
        </p:nvSpPr>
        <p:spPr>
          <a:xfrm>
            <a:off x="1403648" y="3789040"/>
            <a:ext cx="1656184" cy="646331"/>
          </a:xfrm>
          <a:prstGeom prst="rect">
            <a:avLst/>
          </a:prstGeom>
          <a:noFill/>
        </p:spPr>
        <p:txBody>
          <a:bodyPr wrap="square" rtlCol="0">
            <a:spAutoFit/>
          </a:bodyPr>
          <a:lstStyle/>
          <a:p>
            <a:r>
              <a:rPr lang="zh-CN" altLang="en-US" dirty="0" smtClean="0"/>
              <a:t>代入原始</a:t>
            </a:r>
            <a:r>
              <a:rPr lang="en-US" altLang="zh-CN" dirty="0" smtClean="0"/>
              <a:t>b</a:t>
            </a:r>
            <a:r>
              <a:rPr lang="zh-CN" altLang="en-US" dirty="0" smtClean="0"/>
              <a:t>更新公式：</a:t>
            </a:r>
            <a:endParaRPr lang="zh-CN" altLang="en-US" dirty="0"/>
          </a:p>
        </p:txBody>
      </p:sp>
    </p:spTree>
    <p:extLst>
      <p:ext uri="{BB962C8B-B14F-4D97-AF65-F5344CB8AC3E}">
        <p14:creationId xmlns:p14="http://schemas.microsoft.com/office/powerpoint/2010/main" val="34889205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592" y="1196752"/>
            <a:ext cx="4572000" cy="2308324"/>
          </a:xfrm>
          <a:prstGeom prst="rect">
            <a:avLst/>
          </a:prstGeom>
        </p:spPr>
        <p:txBody>
          <a:bodyPr>
            <a:spAutoFit/>
          </a:bodyPr>
          <a:lstStyle/>
          <a:p>
            <a:r>
              <a:rPr lang="zh-CN" altLang="en-US" sz="2400" dirty="0" smtClean="0"/>
              <a:t>如果我们的图像很大，比如说为</a:t>
            </a:r>
            <a:r>
              <a:rPr lang="en-US" altLang="zh-CN" sz="2400" dirty="0" smtClean="0"/>
              <a:t>100*100</a:t>
            </a:r>
            <a:r>
              <a:rPr lang="zh-CN" altLang="en-US" sz="2400" dirty="0" smtClean="0"/>
              <a:t>，隐含层有要学习</a:t>
            </a:r>
            <a:r>
              <a:rPr lang="en-US" altLang="zh-CN" sz="2400" dirty="0" smtClean="0"/>
              <a:t>100</a:t>
            </a:r>
            <a:r>
              <a:rPr lang="zh-CN" altLang="en-US" sz="2400" dirty="0" smtClean="0"/>
              <a:t>个特征，则这时候把输入层的所有点都与隐含层节点连接，则需要学习</a:t>
            </a:r>
            <a:r>
              <a:rPr lang="en-US" altLang="zh-CN" sz="2400" dirty="0" smtClean="0"/>
              <a:t>10^6</a:t>
            </a:r>
            <a:r>
              <a:rPr lang="zh-CN" altLang="en-US" sz="2400" dirty="0" smtClean="0"/>
              <a:t>个参数，这样的话在使用</a:t>
            </a:r>
            <a:r>
              <a:rPr lang="en-US" altLang="zh-CN" sz="2400" dirty="0" smtClean="0"/>
              <a:t>BP</a:t>
            </a:r>
            <a:r>
              <a:rPr lang="zh-CN" altLang="en-US" sz="2400" dirty="0" smtClean="0"/>
              <a:t>算法时速度就明显慢了很多。</a:t>
            </a:r>
            <a:endParaRPr lang="zh-CN" altLang="en-US" sz="2400" dirty="0"/>
          </a:p>
        </p:txBody>
      </p:sp>
      <p:pic>
        <p:nvPicPr>
          <p:cNvPr id="7" name="图片 6"/>
          <p:cNvPicPr>
            <a:picLocks noChangeAspect="1"/>
          </p:cNvPicPr>
          <p:nvPr/>
        </p:nvPicPr>
        <p:blipFill>
          <a:blip r:embed="rId2"/>
          <a:stretch>
            <a:fillRect/>
          </a:stretch>
        </p:blipFill>
        <p:spPr>
          <a:xfrm>
            <a:off x="4070664" y="4057183"/>
            <a:ext cx="4531063" cy="2597449"/>
          </a:xfrm>
          <a:prstGeom prst="rect">
            <a:avLst/>
          </a:prstGeom>
        </p:spPr>
      </p:pic>
      <p:sp>
        <p:nvSpPr>
          <p:cNvPr id="8" name="文本框 7"/>
          <p:cNvSpPr txBox="1"/>
          <p:nvPr/>
        </p:nvSpPr>
        <p:spPr>
          <a:xfrm>
            <a:off x="4572000" y="3687851"/>
            <a:ext cx="3528392" cy="369332"/>
          </a:xfrm>
          <a:prstGeom prst="rect">
            <a:avLst/>
          </a:prstGeom>
          <a:noFill/>
        </p:spPr>
        <p:txBody>
          <a:bodyPr wrap="square" rtlCol="0">
            <a:spAutoFit/>
          </a:bodyPr>
          <a:lstStyle/>
          <a:p>
            <a:r>
              <a:rPr lang="zh-CN" altLang="en-US" dirty="0" smtClean="0"/>
              <a:t>运用</a:t>
            </a:r>
            <a:r>
              <a:rPr lang="en-US" altLang="zh-CN" dirty="0" smtClean="0"/>
              <a:t>BP</a:t>
            </a:r>
            <a:r>
              <a:rPr lang="zh-CN" altLang="en-US" dirty="0" smtClean="0"/>
              <a:t>算法</a:t>
            </a:r>
            <a:r>
              <a:rPr lang="zh-CN" altLang="en-US" dirty="0"/>
              <a:t>后</a:t>
            </a:r>
            <a:r>
              <a:rPr lang="zh-CN" altLang="en-US" dirty="0" smtClean="0"/>
              <a:t>求</a:t>
            </a:r>
            <a:r>
              <a:rPr lang="en-US" altLang="zh-CN" dirty="0" smtClean="0"/>
              <a:t>cost</a:t>
            </a:r>
            <a:r>
              <a:rPr lang="zh-CN" altLang="en-US" dirty="0" smtClean="0"/>
              <a:t>函数的参数：</a:t>
            </a:r>
            <a:endParaRPr lang="zh-CN" altLang="en-US" dirty="0"/>
          </a:p>
        </p:txBody>
      </p:sp>
      <p:sp>
        <p:nvSpPr>
          <p:cNvPr id="11" name="文本框 10"/>
          <p:cNvSpPr txBox="1"/>
          <p:nvPr/>
        </p:nvSpPr>
        <p:spPr>
          <a:xfrm>
            <a:off x="-108520" y="260648"/>
            <a:ext cx="6912768" cy="1015663"/>
          </a:xfrm>
          <a:prstGeom prst="rect">
            <a:avLst/>
          </a:prstGeom>
          <a:noFill/>
        </p:spPr>
        <p:txBody>
          <a:bodyPr wrap="square" rtlCol="0">
            <a:spAutoFit/>
          </a:bodyPr>
          <a:lstStyle/>
          <a:p>
            <a:pPr marL="484632">
              <a:spcBef>
                <a:spcPct val="0"/>
              </a:spcBef>
            </a:pPr>
            <a:r>
              <a:rPr lang="en-US" altLang="zh-CN" sz="420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rPr>
              <a:t>Why We Use Convolution</a:t>
            </a:r>
            <a:r>
              <a:rPr lang="zh-CN" altLang="en-US" sz="420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rPr>
              <a:t>？</a:t>
            </a:r>
            <a:endParaRPr lang="en-US" altLang="zh-CN" sz="420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endParaRPr>
          </a:p>
          <a:p>
            <a:r>
              <a:rPr lang="en-US" altLang="zh-CN" dirty="0" smtClean="0"/>
              <a:t> </a:t>
            </a:r>
            <a:endParaRPr lang="zh-CN" altLang="en-US" dirty="0"/>
          </a:p>
        </p:txBody>
      </p:sp>
    </p:spTree>
    <p:extLst>
      <p:ext uri="{BB962C8B-B14F-4D97-AF65-F5344CB8AC3E}">
        <p14:creationId xmlns:p14="http://schemas.microsoft.com/office/powerpoint/2010/main" val="35296149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426110"/>
            <a:ext cx="2114550" cy="1133475"/>
          </a:xfrm>
          <a:prstGeom prst="rect">
            <a:avLst/>
          </a:prstGeom>
        </p:spPr>
      </p:pic>
      <p:sp>
        <p:nvSpPr>
          <p:cNvPr id="5" name="矩形 4"/>
          <p:cNvSpPr/>
          <p:nvPr/>
        </p:nvSpPr>
        <p:spPr>
          <a:xfrm>
            <a:off x="467544" y="851425"/>
            <a:ext cx="6432976" cy="2031325"/>
          </a:xfrm>
          <a:prstGeom prst="rect">
            <a:avLst/>
          </a:prstGeom>
        </p:spPr>
        <p:txBody>
          <a:bodyPr wrap="square">
            <a:spAutoFit/>
          </a:bodyPr>
          <a:lstStyle/>
          <a:p>
            <a:r>
              <a:rPr lang="zh-CN" altLang="en-US" dirty="0"/>
              <a:t>最后，对卷积核的权值的梯度就可以用</a:t>
            </a:r>
            <a:r>
              <a:rPr lang="en-US" altLang="zh-CN" dirty="0"/>
              <a:t>BP</a:t>
            </a:r>
            <a:r>
              <a:rPr lang="zh-CN" altLang="en-US" dirty="0"/>
              <a:t>算法来计算</a:t>
            </a:r>
            <a:r>
              <a:rPr lang="zh-CN" altLang="en-US" dirty="0" smtClean="0"/>
              <a:t>了</a:t>
            </a:r>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800" y="3068960"/>
            <a:ext cx="4176464" cy="1070126"/>
          </a:xfrm>
          <a:prstGeom prst="rect">
            <a:avLst/>
          </a:prstGeom>
        </p:spPr>
      </p:pic>
      <p:sp>
        <p:nvSpPr>
          <p:cNvPr id="7" name="文本框 6"/>
          <p:cNvSpPr txBox="1"/>
          <p:nvPr/>
        </p:nvSpPr>
        <p:spPr>
          <a:xfrm>
            <a:off x="323528" y="3645024"/>
            <a:ext cx="864096" cy="369332"/>
          </a:xfrm>
          <a:prstGeom prst="rect">
            <a:avLst/>
          </a:prstGeom>
          <a:noFill/>
        </p:spPr>
        <p:txBody>
          <a:bodyPr wrap="square" rtlCol="0">
            <a:spAutoFit/>
          </a:bodyPr>
          <a:lstStyle/>
          <a:p>
            <a:r>
              <a:rPr lang="zh-CN" altLang="en-US" dirty="0" smtClean="0"/>
              <a:t>变化：</a:t>
            </a:r>
            <a:endParaRPr lang="zh-CN" altLang="en-US" dirty="0"/>
          </a:p>
        </p:txBody>
      </p:sp>
      <p:sp>
        <p:nvSpPr>
          <p:cNvPr id="8" name="矩形 7"/>
          <p:cNvSpPr/>
          <p:nvPr/>
        </p:nvSpPr>
        <p:spPr>
          <a:xfrm>
            <a:off x="683568" y="4653136"/>
            <a:ext cx="7416824" cy="1815882"/>
          </a:xfrm>
          <a:prstGeom prst="rect">
            <a:avLst/>
          </a:prstGeom>
        </p:spPr>
        <p:txBody>
          <a:bodyPr wrap="square">
            <a:spAutoFit/>
          </a:bodyPr>
          <a:lstStyle/>
          <a:p>
            <a:r>
              <a:rPr lang="zh-CN" altLang="en-US" sz="2800" dirty="0"/>
              <a:t>这里</a:t>
            </a:r>
            <a:r>
              <a:rPr lang="zh-CN" altLang="en-US" sz="2800" dirty="0" smtClean="0"/>
              <a:t>，           是       中</a:t>
            </a:r>
            <a:r>
              <a:rPr lang="zh-CN" altLang="en-US" sz="2800" dirty="0"/>
              <a:t>的</a:t>
            </a:r>
            <a:r>
              <a:rPr lang="zh-CN" altLang="en-US" sz="2800" dirty="0" smtClean="0"/>
              <a:t>在与滤波器      卷积</a:t>
            </a:r>
            <a:r>
              <a:rPr lang="zh-CN" altLang="en-US" sz="2800" dirty="0"/>
              <a:t>的时候与逐元素相乘的</a:t>
            </a:r>
            <a:r>
              <a:rPr lang="en-US" altLang="zh-CN" sz="2800" dirty="0"/>
              <a:t>patch</a:t>
            </a:r>
            <a:r>
              <a:rPr lang="zh-CN" altLang="en-US" sz="2800" dirty="0"/>
              <a:t>，输出卷积</a:t>
            </a:r>
            <a:r>
              <a:rPr lang="en-US" altLang="zh-CN" sz="2800" dirty="0"/>
              <a:t>map</a:t>
            </a:r>
            <a:r>
              <a:rPr lang="zh-CN" altLang="en-US" sz="2800" dirty="0"/>
              <a:t>的</a:t>
            </a:r>
            <a:r>
              <a:rPr lang="en-US" altLang="zh-CN" sz="2800" dirty="0"/>
              <a:t>(u, v)</a:t>
            </a:r>
            <a:r>
              <a:rPr lang="zh-CN" altLang="en-US" sz="2800" dirty="0"/>
              <a:t>位置的值是由上一层的</a:t>
            </a:r>
            <a:r>
              <a:rPr lang="en-US" altLang="zh-CN" sz="2800" dirty="0"/>
              <a:t>(u, v)</a:t>
            </a:r>
            <a:r>
              <a:rPr lang="zh-CN" altLang="en-US" sz="2800" dirty="0"/>
              <a:t>位置的</a:t>
            </a:r>
            <a:r>
              <a:rPr lang="en-US" altLang="zh-CN" sz="2800" dirty="0"/>
              <a:t>patch</a:t>
            </a:r>
            <a:r>
              <a:rPr lang="zh-CN" altLang="en-US" sz="2800" dirty="0"/>
              <a:t>与卷积核</a:t>
            </a:r>
            <a:r>
              <a:rPr lang="en-US" altLang="zh-CN" sz="2800" dirty="0" err="1"/>
              <a:t>k_ij</a:t>
            </a:r>
            <a:r>
              <a:rPr lang="zh-CN" altLang="en-US" sz="2800" dirty="0"/>
              <a:t>逐元素相乘的结果。</a:t>
            </a:r>
          </a:p>
        </p:txBody>
      </p:sp>
      <p:pic>
        <p:nvPicPr>
          <p:cNvPr id="9" name="图片 8"/>
          <p:cNvPicPr>
            <a:picLocks noChangeAspect="1"/>
          </p:cNvPicPr>
          <p:nvPr/>
        </p:nvPicPr>
        <p:blipFill>
          <a:blip r:embed="rId4"/>
          <a:stretch>
            <a:fillRect/>
          </a:stretch>
        </p:blipFill>
        <p:spPr>
          <a:xfrm>
            <a:off x="1763688" y="4766082"/>
            <a:ext cx="876300" cy="352425"/>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772" y="4766082"/>
            <a:ext cx="504825" cy="333375"/>
          </a:xfrm>
          <a:prstGeom prst="rect">
            <a:avLst/>
          </a:prstGeom>
        </p:spPr>
      </p:pic>
      <p:pic>
        <p:nvPicPr>
          <p:cNvPr id="11" name="图片 10"/>
          <p:cNvPicPr>
            <a:picLocks noChangeAspect="1"/>
          </p:cNvPicPr>
          <p:nvPr/>
        </p:nvPicPr>
        <p:blipFill>
          <a:blip r:embed="rId6"/>
          <a:stretch>
            <a:fillRect/>
          </a:stretch>
        </p:blipFill>
        <p:spPr>
          <a:xfrm>
            <a:off x="6228184" y="4663300"/>
            <a:ext cx="409575" cy="352425"/>
          </a:xfrm>
          <a:prstGeom prst="rect">
            <a:avLst/>
          </a:prstGeom>
        </p:spPr>
      </p:pic>
      <p:pic>
        <p:nvPicPr>
          <p:cNvPr id="12" name="图片 11"/>
          <p:cNvPicPr>
            <a:picLocks noChangeAspect="1"/>
          </p:cNvPicPr>
          <p:nvPr/>
        </p:nvPicPr>
        <p:blipFill>
          <a:blip r:embed="rId7"/>
          <a:stretch>
            <a:fillRect/>
          </a:stretch>
        </p:blipFill>
        <p:spPr>
          <a:xfrm>
            <a:off x="4427984" y="1388874"/>
            <a:ext cx="4213677" cy="1360696"/>
          </a:xfrm>
          <a:prstGeom prst="rect">
            <a:avLst/>
          </a:prstGeom>
        </p:spPr>
      </p:pic>
    </p:spTree>
    <p:extLst>
      <p:ext uri="{BB962C8B-B14F-4D97-AF65-F5344CB8AC3E}">
        <p14:creationId xmlns:p14="http://schemas.microsoft.com/office/powerpoint/2010/main" val="38763744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908720"/>
            <a:ext cx="4572000" cy="1477328"/>
          </a:xfrm>
          <a:prstGeom prst="rect">
            <a:avLst/>
          </a:prstGeom>
        </p:spPr>
        <p:txBody>
          <a:bodyPr>
            <a:spAutoFit/>
          </a:bodyPr>
          <a:lstStyle/>
          <a:p>
            <a:r>
              <a:rPr lang="zh-CN" altLang="en-US" dirty="0" smtClean="0"/>
              <a:t>看公式，我们</a:t>
            </a:r>
            <a:r>
              <a:rPr lang="zh-CN" altLang="en-US" dirty="0"/>
              <a:t>需要煞费苦心地记住输出</a:t>
            </a:r>
            <a:r>
              <a:rPr lang="en-US" altLang="zh-CN" dirty="0"/>
              <a:t>map</a:t>
            </a:r>
            <a:r>
              <a:rPr lang="zh-CN" altLang="en-US" dirty="0"/>
              <a:t>（和对应的灵敏度</a:t>
            </a:r>
            <a:r>
              <a:rPr lang="en-US" altLang="zh-CN" dirty="0"/>
              <a:t>map</a:t>
            </a:r>
            <a:r>
              <a:rPr lang="zh-CN" altLang="en-US" dirty="0"/>
              <a:t>）每个像素对应于输入</a:t>
            </a:r>
            <a:r>
              <a:rPr lang="en-US" altLang="zh-CN" dirty="0"/>
              <a:t>map</a:t>
            </a:r>
            <a:r>
              <a:rPr lang="zh-CN" altLang="en-US" dirty="0"/>
              <a:t>的哪个</a:t>
            </a:r>
            <a:r>
              <a:rPr lang="en-US" altLang="zh-CN" dirty="0"/>
              <a:t>patch</a:t>
            </a:r>
            <a:r>
              <a:rPr lang="zh-CN" altLang="en-US" dirty="0"/>
              <a:t>。但实际上，在</a:t>
            </a:r>
            <a:r>
              <a:rPr lang="en-US" altLang="zh-CN" dirty="0" err="1"/>
              <a:t>Matlab</a:t>
            </a:r>
            <a:r>
              <a:rPr lang="zh-CN" altLang="en-US" dirty="0"/>
              <a:t>中，可以通过一个代码就实现。对于上面的公式，可以用</a:t>
            </a:r>
            <a:r>
              <a:rPr lang="en-US" altLang="zh-CN" dirty="0" err="1"/>
              <a:t>Matlab</a:t>
            </a:r>
            <a:r>
              <a:rPr lang="zh-CN" altLang="en-US" dirty="0"/>
              <a:t>的卷积函数来实现：</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4005064"/>
            <a:ext cx="7981081" cy="103487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554" y="2564904"/>
            <a:ext cx="4176464" cy="1070126"/>
          </a:xfrm>
          <a:prstGeom prst="rect">
            <a:avLst/>
          </a:prstGeom>
        </p:spPr>
      </p:pic>
      <p:sp>
        <p:nvSpPr>
          <p:cNvPr id="8" name="文本框 7"/>
          <p:cNvSpPr txBox="1"/>
          <p:nvPr/>
        </p:nvSpPr>
        <p:spPr>
          <a:xfrm>
            <a:off x="251520" y="2780928"/>
            <a:ext cx="432048" cy="646331"/>
          </a:xfrm>
          <a:prstGeom prst="rect">
            <a:avLst/>
          </a:prstGeom>
          <a:noFill/>
        </p:spPr>
        <p:txBody>
          <a:bodyPr wrap="square" rtlCol="0">
            <a:spAutoFit/>
          </a:bodyPr>
          <a:lstStyle/>
          <a:p>
            <a:r>
              <a:rPr lang="zh-CN" altLang="en-US" dirty="0" smtClean="0"/>
              <a:t>原始：</a:t>
            </a:r>
            <a:endParaRPr lang="zh-CN" altLang="en-US" dirty="0"/>
          </a:p>
        </p:txBody>
      </p:sp>
      <p:sp>
        <p:nvSpPr>
          <p:cNvPr id="9" name="文本框 8"/>
          <p:cNvSpPr txBox="1"/>
          <p:nvPr/>
        </p:nvSpPr>
        <p:spPr>
          <a:xfrm>
            <a:off x="-4116" y="4293096"/>
            <a:ext cx="1080120" cy="369332"/>
          </a:xfrm>
          <a:prstGeom prst="rect">
            <a:avLst/>
          </a:prstGeom>
          <a:noFill/>
        </p:spPr>
        <p:txBody>
          <a:bodyPr wrap="square" rtlCol="0">
            <a:spAutoFit/>
          </a:bodyPr>
          <a:lstStyle/>
          <a:p>
            <a:r>
              <a:rPr lang="en-US" altLang="zh-CN" dirty="0" err="1" smtClean="0"/>
              <a:t>Matlab</a:t>
            </a:r>
            <a:r>
              <a:rPr lang="en-US" altLang="zh-CN" dirty="0" smtClean="0"/>
              <a:t>:</a:t>
            </a:r>
            <a:endParaRPr lang="zh-CN" altLang="en-US" dirty="0"/>
          </a:p>
        </p:txBody>
      </p:sp>
    </p:spTree>
    <p:extLst>
      <p:ext uri="{BB962C8B-B14F-4D97-AF65-F5344CB8AC3E}">
        <p14:creationId xmlns:p14="http://schemas.microsoft.com/office/powerpoint/2010/main" val="849833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285745" y="11148"/>
            <a:ext cx="6858255" cy="2049699"/>
          </a:xfrm>
          <a:prstGeom prst="rect">
            <a:avLst/>
          </a:prstGeom>
        </p:spPr>
      </p:pic>
      <p:pic>
        <p:nvPicPr>
          <p:cNvPr id="5" name="图片 4"/>
          <p:cNvPicPr>
            <a:picLocks noChangeAspect="1"/>
          </p:cNvPicPr>
          <p:nvPr/>
        </p:nvPicPr>
        <p:blipFill>
          <a:blip r:embed="rId3"/>
          <a:stretch>
            <a:fillRect/>
          </a:stretch>
        </p:blipFill>
        <p:spPr>
          <a:xfrm>
            <a:off x="2274557" y="2060847"/>
            <a:ext cx="6869443" cy="2218306"/>
          </a:xfrm>
          <a:prstGeom prst="rect">
            <a:avLst/>
          </a:prstGeom>
        </p:spPr>
      </p:pic>
      <p:sp>
        <p:nvSpPr>
          <p:cNvPr id="6" name="矩形 5"/>
          <p:cNvSpPr/>
          <p:nvPr/>
        </p:nvSpPr>
        <p:spPr>
          <a:xfrm>
            <a:off x="251520" y="548680"/>
            <a:ext cx="1944216" cy="923330"/>
          </a:xfrm>
          <a:prstGeom prst="rect">
            <a:avLst/>
          </a:prstGeom>
        </p:spPr>
        <p:txBody>
          <a:bodyPr wrap="square">
            <a:spAutoFit/>
          </a:bodyPr>
          <a:lstStyle/>
          <a:p>
            <a:r>
              <a:rPr lang="en-US" altLang="zh-CN" dirty="0"/>
              <a:t>Sub-sampling Layers </a:t>
            </a:r>
            <a:r>
              <a:rPr lang="zh-CN" altLang="en-US" dirty="0"/>
              <a:t>子采样</a:t>
            </a:r>
            <a:r>
              <a:rPr lang="zh-CN" altLang="en-US" dirty="0" smtClean="0"/>
              <a:t>层</a:t>
            </a:r>
            <a:r>
              <a:rPr lang="en-US" altLang="zh-CN" dirty="0" smtClean="0"/>
              <a:t>(</a:t>
            </a:r>
            <a:r>
              <a:rPr lang="zh-CN" altLang="en-US" dirty="0" smtClean="0"/>
              <a:t>即</a:t>
            </a:r>
            <a:r>
              <a:rPr lang="en-US" altLang="zh-CN" dirty="0" smtClean="0"/>
              <a:t>S</a:t>
            </a:r>
            <a:r>
              <a:rPr lang="zh-CN" altLang="en-US" dirty="0" smtClean="0"/>
              <a:t>层）</a:t>
            </a:r>
            <a:endParaRPr lang="zh-CN" altLang="en-US" dirty="0"/>
          </a:p>
        </p:txBody>
      </p:sp>
      <p:sp>
        <p:nvSpPr>
          <p:cNvPr id="8" name="矩形 7"/>
          <p:cNvSpPr/>
          <p:nvPr/>
        </p:nvSpPr>
        <p:spPr>
          <a:xfrm>
            <a:off x="611560" y="4509120"/>
            <a:ext cx="8064896" cy="2308324"/>
          </a:xfrm>
          <a:prstGeom prst="rect">
            <a:avLst/>
          </a:prstGeom>
        </p:spPr>
        <p:txBody>
          <a:bodyPr wrap="square">
            <a:spAutoFit/>
          </a:bodyPr>
          <a:lstStyle/>
          <a:p>
            <a:r>
              <a:rPr lang="zh-CN" altLang="en-US" dirty="0"/>
              <a:t>对于子采样层来说，有</a:t>
            </a:r>
            <a:r>
              <a:rPr lang="en-US" altLang="zh-CN" dirty="0"/>
              <a:t>N</a:t>
            </a:r>
            <a:r>
              <a:rPr lang="zh-CN" altLang="en-US" dirty="0"/>
              <a:t>个输入</a:t>
            </a:r>
            <a:r>
              <a:rPr lang="en-US" altLang="zh-CN" dirty="0"/>
              <a:t>maps</a:t>
            </a:r>
            <a:r>
              <a:rPr lang="zh-CN" altLang="en-US" dirty="0"/>
              <a:t>，就</a:t>
            </a:r>
            <a:r>
              <a:rPr lang="zh-CN" altLang="en-US" dirty="0" smtClean="0"/>
              <a:t>有</a:t>
            </a:r>
            <a:r>
              <a:rPr lang="en-US" altLang="zh-CN" dirty="0"/>
              <a:t>N</a:t>
            </a:r>
            <a:r>
              <a:rPr lang="zh-CN" altLang="en-US" dirty="0" smtClean="0"/>
              <a:t>个</a:t>
            </a:r>
            <a:r>
              <a:rPr lang="zh-CN" altLang="en-US" dirty="0"/>
              <a:t>输出</a:t>
            </a:r>
            <a:r>
              <a:rPr lang="en-US" altLang="zh-CN" dirty="0"/>
              <a:t>maps</a:t>
            </a:r>
            <a:r>
              <a:rPr lang="zh-CN" altLang="en-US" dirty="0"/>
              <a:t>，只是每个输出</a:t>
            </a:r>
            <a:r>
              <a:rPr lang="en-US" altLang="zh-CN" dirty="0"/>
              <a:t>map</a:t>
            </a:r>
            <a:r>
              <a:rPr lang="zh-CN" altLang="en-US" dirty="0"/>
              <a:t>都变小了。</a:t>
            </a:r>
          </a:p>
          <a:p>
            <a:endParaRPr lang="zh-CN" altLang="en-US" dirty="0"/>
          </a:p>
          <a:p>
            <a:endParaRPr lang="zh-CN" altLang="en-US" dirty="0"/>
          </a:p>
          <a:p>
            <a:endParaRPr lang="zh-CN" altLang="en-US" dirty="0"/>
          </a:p>
          <a:p>
            <a:r>
              <a:rPr lang="zh-CN" altLang="en-US" dirty="0"/>
              <a:t>        </a:t>
            </a:r>
            <a:r>
              <a:rPr lang="en-US" altLang="zh-CN" dirty="0"/>
              <a:t>down(.)</a:t>
            </a:r>
            <a:r>
              <a:rPr lang="zh-CN" altLang="en-US" dirty="0"/>
              <a:t>表示一个下采样函数。典型的操作一般是对输入图像的不同</a:t>
            </a:r>
            <a:r>
              <a:rPr lang="en-US" altLang="zh-CN" dirty="0" err="1"/>
              <a:t>nxn</a:t>
            </a:r>
            <a:r>
              <a:rPr lang="zh-CN" altLang="en-US" dirty="0"/>
              <a:t>的块的所有像素进行求和。这样输出图像在两个维度上都缩小了</a:t>
            </a:r>
            <a:r>
              <a:rPr lang="en-US" altLang="zh-CN" dirty="0"/>
              <a:t>n</a:t>
            </a:r>
            <a:r>
              <a:rPr lang="zh-CN" altLang="en-US" dirty="0"/>
              <a:t>倍。每个输出</a:t>
            </a:r>
            <a:r>
              <a:rPr lang="en-US" altLang="zh-CN" dirty="0"/>
              <a:t>map</a:t>
            </a:r>
            <a:r>
              <a:rPr lang="zh-CN" altLang="en-US" dirty="0"/>
              <a:t>都对应一个属于自己的乘性偏置</a:t>
            </a:r>
            <a:r>
              <a:rPr lang="en-US" altLang="zh-CN" dirty="0"/>
              <a:t>β</a:t>
            </a:r>
            <a:r>
              <a:rPr lang="zh-CN" altLang="en-US" dirty="0"/>
              <a:t>和一个加性偏置</a:t>
            </a:r>
            <a:r>
              <a:rPr lang="en-US" altLang="zh-CN" dirty="0"/>
              <a:t>b</a:t>
            </a:r>
            <a:r>
              <a:rPr lang="zh-CN" altLang="en-US" dirty="0"/>
              <a:t>。</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5597" y="4956169"/>
            <a:ext cx="4376822" cy="741351"/>
          </a:xfrm>
          <a:prstGeom prst="rect">
            <a:avLst/>
          </a:prstGeom>
        </p:spPr>
      </p:pic>
    </p:spTree>
    <p:extLst>
      <p:ext uri="{BB962C8B-B14F-4D97-AF65-F5344CB8AC3E}">
        <p14:creationId xmlns:p14="http://schemas.microsoft.com/office/powerpoint/2010/main" val="1586552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332656"/>
            <a:ext cx="7848872" cy="3046988"/>
          </a:xfrm>
          <a:prstGeom prst="rect">
            <a:avLst/>
          </a:prstGeom>
        </p:spPr>
        <p:txBody>
          <a:bodyPr wrap="square">
            <a:spAutoFit/>
          </a:bodyPr>
          <a:lstStyle/>
          <a:p>
            <a:r>
              <a:rPr lang="zh-CN" altLang="en-US" sz="3200" dirty="0"/>
              <a:t> 这里最困难的是计算灵敏度</a:t>
            </a:r>
            <a:r>
              <a:rPr lang="en-US" altLang="zh-CN" sz="3200" dirty="0"/>
              <a:t>map</a:t>
            </a:r>
            <a:r>
              <a:rPr lang="zh-CN" altLang="en-US" sz="3200" dirty="0"/>
              <a:t>。一旦我们得到这个了，那我们唯一需要更新的偏置参数</a:t>
            </a:r>
            <a:r>
              <a:rPr lang="en-US" altLang="zh-CN" sz="3200" dirty="0"/>
              <a:t>β</a:t>
            </a:r>
            <a:r>
              <a:rPr lang="zh-CN" altLang="en-US" sz="3200" dirty="0"/>
              <a:t>和</a:t>
            </a:r>
            <a:r>
              <a:rPr lang="en-US" altLang="zh-CN" sz="3200" dirty="0"/>
              <a:t>b</a:t>
            </a:r>
            <a:r>
              <a:rPr lang="zh-CN" altLang="en-US" sz="3200" dirty="0"/>
              <a:t>就可以轻而易举</a:t>
            </a:r>
            <a:r>
              <a:rPr lang="zh-CN" altLang="en-US" sz="3200" dirty="0" smtClean="0"/>
              <a:t>了。即如果</a:t>
            </a:r>
            <a:r>
              <a:rPr lang="zh-CN" altLang="en-US" sz="3200" dirty="0"/>
              <a:t>下一个卷积层与这个子采样层是全连接的，那么就可以通过</a:t>
            </a:r>
            <a:r>
              <a:rPr lang="en-US" altLang="zh-CN" sz="3200" dirty="0"/>
              <a:t>BP</a:t>
            </a:r>
            <a:r>
              <a:rPr lang="zh-CN" altLang="en-US" sz="3200" dirty="0"/>
              <a:t>来计算子采样层的灵敏度</a:t>
            </a:r>
            <a:r>
              <a:rPr lang="en-US" altLang="zh-CN" sz="3200" dirty="0"/>
              <a:t>maps</a:t>
            </a:r>
            <a:r>
              <a:rPr lang="zh-CN" altLang="en-US" sz="3200" dirty="0"/>
              <a:t>。</a:t>
            </a:r>
          </a:p>
        </p:txBody>
      </p:sp>
      <p:pic>
        <p:nvPicPr>
          <p:cNvPr id="5" name="图片 4"/>
          <p:cNvPicPr>
            <a:picLocks noChangeAspect="1"/>
          </p:cNvPicPr>
          <p:nvPr/>
        </p:nvPicPr>
        <p:blipFill>
          <a:blip r:embed="rId2"/>
          <a:stretch>
            <a:fillRect/>
          </a:stretch>
        </p:blipFill>
        <p:spPr>
          <a:xfrm>
            <a:off x="2915816" y="3068960"/>
            <a:ext cx="4936770" cy="3685916"/>
          </a:xfrm>
          <a:prstGeom prst="rect">
            <a:avLst/>
          </a:prstGeom>
        </p:spPr>
      </p:pic>
    </p:spTree>
    <p:extLst>
      <p:ext uri="{BB962C8B-B14F-4D97-AF65-F5344CB8AC3E}">
        <p14:creationId xmlns:p14="http://schemas.microsoft.com/office/powerpoint/2010/main" val="2448171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285745" y="11148"/>
            <a:ext cx="6858255" cy="2049699"/>
          </a:xfrm>
          <a:prstGeom prst="rect">
            <a:avLst/>
          </a:prstGeom>
        </p:spPr>
      </p:pic>
      <p:pic>
        <p:nvPicPr>
          <p:cNvPr id="5" name="图片 4"/>
          <p:cNvPicPr>
            <a:picLocks noChangeAspect="1"/>
          </p:cNvPicPr>
          <p:nvPr/>
        </p:nvPicPr>
        <p:blipFill>
          <a:blip r:embed="rId4"/>
          <a:stretch>
            <a:fillRect/>
          </a:stretch>
        </p:blipFill>
        <p:spPr>
          <a:xfrm>
            <a:off x="2274557" y="2060847"/>
            <a:ext cx="6869443" cy="2218306"/>
          </a:xfrm>
          <a:prstGeom prst="rect">
            <a:avLst/>
          </a:prstGeom>
        </p:spPr>
      </p:pic>
      <p:sp>
        <p:nvSpPr>
          <p:cNvPr id="6" name="文本框 5"/>
          <p:cNvSpPr txBox="1"/>
          <p:nvPr/>
        </p:nvSpPr>
        <p:spPr>
          <a:xfrm>
            <a:off x="107504" y="4581128"/>
            <a:ext cx="5040560" cy="1200329"/>
          </a:xfrm>
          <a:prstGeom prst="rect">
            <a:avLst/>
          </a:prstGeom>
          <a:noFill/>
        </p:spPr>
        <p:txBody>
          <a:bodyPr wrap="square" rtlCol="0">
            <a:spAutoFit/>
          </a:bodyPr>
          <a:lstStyle/>
          <a:p>
            <a:r>
              <a:rPr lang="zh-CN" altLang="en-US" dirty="0" smtClean="0"/>
              <a:t>我们再进行观察，</a:t>
            </a:r>
            <a:r>
              <a:rPr lang="en-US" altLang="zh-CN" dirty="0" smtClean="0"/>
              <a:t>S</a:t>
            </a:r>
            <a:r>
              <a:rPr lang="zh-CN" altLang="en-US" dirty="0" smtClean="0"/>
              <a:t>的下一层是</a:t>
            </a:r>
            <a:r>
              <a:rPr lang="en-US" altLang="zh-CN" dirty="0" smtClean="0"/>
              <a:t>C</a:t>
            </a:r>
            <a:r>
              <a:rPr lang="zh-CN" altLang="en-US" dirty="0" smtClean="0"/>
              <a:t>层，</a:t>
            </a:r>
            <a:r>
              <a:rPr lang="en-US" altLang="zh-CN" dirty="0" smtClean="0"/>
              <a:t>C</a:t>
            </a:r>
            <a:r>
              <a:rPr lang="zh-CN" altLang="en-US" dirty="0" smtClean="0"/>
              <a:t>层是对</a:t>
            </a:r>
            <a:r>
              <a:rPr lang="en-US" altLang="zh-CN" dirty="0" smtClean="0"/>
              <a:t>S</a:t>
            </a:r>
            <a:r>
              <a:rPr lang="zh-CN" altLang="en-US" dirty="0" smtClean="0"/>
              <a:t>层进行卷积。回顾卷积图：如图中</a:t>
            </a:r>
            <a:r>
              <a:rPr lang="en-US" altLang="zh-CN" dirty="0" smtClean="0"/>
              <a:t>4</a:t>
            </a:r>
            <a:r>
              <a:rPr lang="zh-CN" altLang="en-US" dirty="0" smtClean="0"/>
              <a:t>是由卷积核（</a:t>
            </a:r>
            <a:r>
              <a:rPr lang="en-US" altLang="zh-CN" dirty="0" smtClean="0"/>
              <a:t>101,010,101</a:t>
            </a:r>
            <a:r>
              <a:rPr lang="zh-CN" altLang="en-US" dirty="0" smtClean="0"/>
              <a:t>）得到的，其余的也是该卷积核，因此，连线的权值，其实就是卷积核。</a:t>
            </a:r>
            <a:endParaRPr lang="zh-CN" altLang="en-US" dirty="0"/>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6216" y="4789809"/>
            <a:ext cx="2064679" cy="1507294"/>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5907382"/>
            <a:ext cx="5617570" cy="425051"/>
          </a:xfrm>
          <a:prstGeom prst="rect">
            <a:avLst/>
          </a:prstGeom>
        </p:spPr>
      </p:pic>
      <p:pic>
        <p:nvPicPr>
          <p:cNvPr id="10" name="图片 9"/>
          <p:cNvPicPr>
            <a:picLocks noChangeAspect="1"/>
          </p:cNvPicPr>
          <p:nvPr/>
        </p:nvPicPr>
        <p:blipFill>
          <a:blip r:embed="rId7"/>
          <a:stretch>
            <a:fillRect/>
          </a:stretch>
        </p:blipFill>
        <p:spPr>
          <a:xfrm>
            <a:off x="611560" y="6425260"/>
            <a:ext cx="2628765" cy="397609"/>
          </a:xfrm>
          <a:prstGeom prst="rect">
            <a:avLst/>
          </a:prstGeom>
        </p:spPr>
      </p:pic>
      <p:sp>
        <p:nvSpPr>
          <p:cNvPr id="12" name="文本框 11"/>
          <p:cNvSpPr txBox="1"/>
          <p:nvPr/>
        </p:nvSpPr>
        <p:spPr>
          <a:xfrm>
            <a:off x="3707904" y="6525344"/>
            <a:ext cx="1584176" cy="369332"/>
          </a:xfrm>
          <a:prstGeom prst="rect">
            <a:avLst/>
          </a:prstGeom>
          <a:noFill/>
        </p:spPr>
        <p:txBody>
          <a:bodyPr wrap="square" rtlCol="0">
            <a:spAutoFit/>
          </a:bodyPr>
          <a:lstStyle/>
          <a:p>
            <a:r>
              <a:rPr lang="zh-CN" altLang="en-US" dirty="0" smtClean="0"/>
              <a:t>传统</a:t>
            </a:r>
            <a:r>
              <a:rPr lang="en-US" altLang="zh-CN" dirty="0" smtClean="0"/>
              <a:t>BP</a:t>
            </a:r>
            <a:r>
              <a:rPr lang="zh-CN" altLang="en-US" dirty="0" smtClean="0"/>
              <a:t>算法</a:t>
            </a:r>
            <a:endParaRPr lang="zh-CN" altLang="en-US" dirty="0"/>
          </a:p>
        </p:txBody>
      </p:sp>
    </p:spTree>
    <p:extLst>
      <p:ext uri="{BB962C8B-B14F-4D97-AF65-F5344CB8AC3E}">
        <p14:creationId xmlns:p14="http://schemas.microsoft.com/office/powerpoint/2010/main" val="3646097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1109194"/>
            <a:ext cx="7848872" cy="1569660"/>
          </a:xfrm>
          <a:prstGeom prst="rect">
            <a:avLst/>
          </a:prstGeom>
        </p:spPr>
        <p:txBody>
          <a:bodyPr wrap="square">
            <a:spAutoFit/>
          </a:bodyPr>
          <a:lstStyle/>
          <a:p>
            <a:r>
              <a:rPr lang="zh-CN" altLang="en-US" sz="3200" dirty="0"/>
              <a:t>到这里，我们就可以对</a:t>
            </a:r>
            <a:r>
              <a:rPr lang="en-US" altLang="zh-CN" sz="3200" dirty="0"/>
              <a:t>b</a:t>
            </a:r>
            <a:r>
              <a:rPr lang="zh-CN" altLang="en-US" sz="3200" dirty="0"/>
              <a:t>和</a:t>
            </a:r>
            <a:r>
              <a:rPr lang="en-US" altLang="zh-CN" sz="3200" dirty="0"/>
              <a:t>β</a:t>
            </a:r>
            <a:r>
              <a:rPr lang="zh-CN" altLang="en-US" sz="3200" dirty="0"/>
              <a:t>计算梯度了。首先，加性基</a:t>
            </a:r>
            <a:r>
              <a:rPr lang="en-US" altLang="zh-CN" sz="3200" dirty="0"/>
              <a:t>b</a:t>
            </a:r>
            <a:r>
              <a:rPr lang="zh-CN" altLang="en-US" sz="3200" dirty="0"/>
              <a:t>的计算和上面卷积层的一样，对灵敏度</a:t>
            </a:r>
            <a:r>
              <a:rPr lang="en-US" altLang="zh-CN" sz="3200" dirty="0"/>
              <a:t>map</a:t>
            </a:r>
            <a:r>
              <a:rPr lang="zh-CN" altLang="en-US" sz="3200" dirty="0"/>
              <a:t>中所有元素加起来就可以了：</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4293096"/>
            <a:ext cx="2520280" cy="936858"/>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173903"/>
            <a:ext cx="5617570" cy="425051"/>
          </a:xfrm>
          <a:prstGeom prst="rect">
            <a:avLst/>
          </a:prstGeom>
        </p:spPr>
      </p:pic>
    </p:spTree>
    <p:extLst>
      <p:ext uri="{BB962C8B-B14F-4D97-AF65-F5344CB8AC3E}">
        <p14:creationId xmlns:p14="http://schemas.microsoft.com/office/powerpoint/2010/main" val="3475964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1052736"/>
            <a:ext cx="4572000" cy="1477328"/>
          </a:xfrm>
          <a:prstGeom prst="rect">
            <a:avLst/>
          </a:prstGeom>
        </p:spPr>
        <p:txBody>
          <a:bodyPr>
            <a:spAutoFit/>
          </a:bodyPr>
          <a:lstStyle/>
          <a:p>
            <a:r>
              <a:rPr lang="zh-CN" altLang="en-US" dirty="0"/>
              <a:t>而对于乘性偏置</a:t>
            </a:r>
            <a:r>
              <a:rPr lang="en-US" altLang="zh-CN" dirty="0"/>
              <a:t>β</a:t>
            </a:r>
            <a:r>
              <a:rPr lang="zh-CN" altLang="en-US" dirty="0"/>
              <a:t>，因为涉及到了在前向传播过程中下采样</a:t>
            </a:r>
            <a:r>
              <a:rPr lang="en-US" altLang="zh-CN" dirty="0"/>
              <a:t>map</a:t>
            </a:r>
            <a:r>
              <a:rPr lang="zh-CN" altLang="en-US" dirty="0"/>
              <a:t>的计算，所以我们最好在前向的过程中保存好这些</a:t>
            </a:r>
            <a:r>
              <a:rPr lang="en-US" altLang="zh-CN" dirty="0"/>
              <a:t>maps</a:t>
            </a:r>
            <a:r>
              <a:rPr lang="zh-CN" altLang="en-US" dirty="0"/>
              <a:t>，这样在反向的计算中就不用重新计算了。我们定义：</a:t>
            </a:r>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381" y="2636912"/>
            <a:ext cx="3629203" cy="86409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34" y="3933056"/>
            <a:ext cx="3651332" cy="1296144"/>
          </a:xfrm>
          <a:prstGeom prst="rect">
            <a:avLst/>
          </a:prstGeom>
        </p:spPr>
      </p:pic>
      <p:pic>
        <p:nvPicPr>
          <p:cNvPr id="7" name="图片 6"/>
          <p:cNvPicPr>
            <a:picLocks noChangeAspect="1"/>
          </p:cNvPicPr>
          <p:nvPr/>
        </p:nvPicPr>
        <p:blipFill>
          <a:blip r:embed="rId4"/>
          <a:stretch>
            <a:fillRect/>
          </a:stretch>
        </p:blipFill>
        <p:spPr>
          <a:xfrm>
            <a:off x="5868144" y="1124744"/>
            <a:ext cx="3024336" cy="1621153"/>
          </a:xfrm>
          <a:prstGeom prst="rect">
            <a:avLst/>
          </a:prstGeom>
        </p:spPr>
      </p:pic>
      <p:sp>
        <p:nvSpPr>
          <p:cNvPr id="8" name="文本框 7"/>
          <p:cNvSpPr txBox="1"/>
          <p:nvPr/>
        </p:nvSpPr>
        <p:spPr>
          <a:xfrm>
            <a:off x="5868144" y="476672"/>
            <a:ext cx="1800200" cy="369332"/>
          </a:xfrm>
          <a:prstGeom prst="rect">
            <a:avLst/>
          </a:prstGeom>
          <a:noFill/>
        </p:spPr>
        <p:txBody>
          <a:bodyPr wrap="square" rtlCol="0">
            <a:spAutoFit/>
          </a:bodyPr>
          <a:lstStyle/>
          <a:p>
            <a:r>
              <a:rPr lang="zh-CN" altLang="en-US" dirty="0" smtClean="0"/>
              <a:t>原始公式：</a:t>
            </a:r>
            <a:endParaRPr lang="zh-CN" altLang="en-US" dirty="0"/>
          </a:p>
        </p:txBody>
      </p:sp>
    </p:spTree>
    <p:extLst>
      <p:ext uri="{BB962C8B-B14F-4D97-AF65-F5344CB8AC3E}">
        <p14:creationId xmlns:p14="http://schemas.microsoft.com/office/powerpoint/2010/main" val="2755913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47156" y="4653136"/>
            <a:ext cx="8064896" cy="1477328"/>
          </a:xfrm>
          <a:prstGeom prst="rect">
            <a:avLst/>
          </a:prstGeom>
        </p:spPr>
        <p:txBody>
          <a:bodyPr wrap="square">
            <a:spAutoFit/>
          </a:bodyPr>
          <a:lstStyle/>
          <a:p>
            <a:r>
              <a:rPr lang="zh-CN" altLang="en-US" dirty="0"/>
              <a:t> 大部分时候，通过卷积多个输入</a:t>
            </a:r>
            <a:r>
              <a:rPr lang="en-US" altLang="zh-CN" dirty="0"/>
              <a:t>maps</a:t>
            </a:r>
            <a:r>
              <a:rPr lang="zh-CN" altLang="en-US" dirty="0"/>
              <a:t>，然后再对这些卷积值求和得到一个输出</a:t>
            </a:r>
            <a:r>
              <a:rPr lang="en-US" altLang="zh-CN" dirty="0"/>
              <a:t>map</a:t>
            </a:r>
            <a:r>
              <a:rPr lang="zh-CN" altLang="en-US" dirty="0"/>
              <a:t>，这样的效果往往是比较好的。在一些文献中，一般是人工选择哪些输入</a:t>
            </a:r>
            <a:r>
              <a:rPr lang="en-US" altLang="zh-CN" dirty="0"/>
              <a:t>maps</a:t>
            </a:r>
            <a:r>
              <a:rPr lang="zh-CN" altLang="en-US" dirty="0"/>
              <a:t>去组合得到一个输出</a:t>
            </a:r>
            <a:r>
              <a:rPr lang="en-US" altLang="zh-CN" dirty="0"/>
              <a:t>map</a:t>
            </a:r>
            <a:r>
              <a:rPr lang="zh-CN" altLang="en-US" dirty="0" smtClean="0"/>
              <a:t>。若尝试</a:t>
            </a:r>
            <a:r>
              <a:rPr lang="zh-CN" altLang="en-US" dirty="0"/>
              <a:t>去让</a:t>
            </a:r>
            <a:r>
              <a:rPr lang="en-US" altLang="zh-CN" dirty="0"/>
              <a:t>CNN</a:t>
            </a:r>
            <a:r>
              <a:rPr lang="zh-CN" altLang="en-US" dirty="0"/>
              <a:t>在训练的过程中学习这些组合，也就是让网络自己学习挑选哪些输入</a:t>
            </a:r>
            <a:r>
              <a:rPr lang="en-US" altLang="zh-CN" dirty="0"/>
              <a:t>maps</a:t>
            </a:r>
            <a:r>
              <a:rPr lang="zh-CN" altLang="en-US" dirty="0"/>
              <a:t>来计算得到输出</a:t>
            </a:r>
            <a:r>
              <a:rPr lang="en-US" altLang="zh-CN" dirty="0"/>
              <a:t>map</a:t>
            </a:r>
            <a:r>
              <a:rPr lang="zh-CN" altLang="en-US" dirty="0"/>
              <a:t>才是最好的</a:t>
            </a:r>
            <a:r>
              <a:rPr lang="zh-CN" altLang="en-US" dirty="0" smtClean="0"/>
              <a:t>。可参考</a:t>
            </a:r>
            <a:r>
              <a:rPr lang="en-US" altLang="zh-CN" dirty="0"/>
              <a:t>http://blog.csdn.net/zouxy09/article/details/9993371</a:t>
            </a:r>
            <a:endParaRPr lang="zh-CN" altLang="en-US" dirty="0"/>
          </a:p>
        </p:txBody>
      </p:sp>
      <p:pic>
        <p:nvPicPr>
          <p:cNvPr id="6" name="图片 5"/>
          <p:cNvPicPr>
            <a:picLocks noChangeAspect="1"/>
          </p:cNvPicPr>
          <p:nvPr/>
        </p:nvPicPr>
        <p:blipFill>
          <a:blip r:embed="rId2"/>
          <a:stretch>
            <a:fillRect/>
          </a:stretch>
        </p:blipFill>
        <p:spPr>
          <a:xfrm>
            <a:off x="683568" y="260648"/>
            <a:ext cx="6858255" cy="2049699"/>
          </a:xfrm>
          <a:prstGeom prst="rect">
            <a:avLst/>
          </a:prstGeom>
        </p:spPr>
      </p:pic>
      <p:pic>
        <p:nvPicPr>
          <p:cNvPr id="7" name="图片 6"/>
          <p:cNvPicPr>
            <a:picLocks noChangeAspect="1"/>
          </p:cNvPicPr>
          <p:nvPr/>
        </p:nvPicPr>
        <p:blipFill>
          <a:blip r:embed="rId3"/>
          <a:stretch>
            <a:fillRect/>
          </a:stretch>
        </p:blipFill>
        <p:spPr>
          <a:xfrm>
            <a:off x="3491880" y="2590078"/>
            <a:ext cx="4904149" cy="1783327"/>
          </a:xfrm>
          <a:prstGeom prst="rect">
            <a:avLst/>
          </a:prstGeom>
        </p:spPr>
      </p:pic>
    </p:spTree>
    <p:extLst>
      <p:ext uri="{BB962C8B-B14F-4D97-AF65-F5344CB8AC3E}">
        <p14:creationId xmlns:p14="http://schemas.microsoft.com/office/powerpoint/2010/main" val="3089357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980728"/>
            <a:ext cx="7632848" cy="3046988"/>
          </a:xfrm>
          <a:prstGeom prst="rect">
            <a:avLst/>
          </a:prstGeom>
        </p:spPr>
        <p:txBody>
          <a:bodyPr wrap="square">
            <a:spAutoFit/>
          </a:bodyPr>
          <a:lstStyle/>
          <a:p>
            <a:r>
              <a:rPr lang="zh-CN" altLang="en-US" sz="3200" dirty="0"/>
              <a:t> </a:t>
            </a:r>
            <a:r>
              <a:rPr lang="en-US" altLang="zh-CN" sz="3200" dirty="0"/>
              <a:t>1.</a:t>
            </a:r>
            <a:r>
              <a:rPr lang="zh-CN" altLang="en-US" sz="3200" dirty="0" smtClean="0"/>
              <a:t>卷积</a:t>
            </a:r>
            <a:r>
              <a:rPr lang="zh-CN" altLang="en-US" sz="3200" dirty="0"/>
              <a:t>神经网络</a:t>
            </a:r>
            <a:r>
              <a:rPr lang="en-US" altLang="zh-CN" sz="3200" dirty="0"/>
              <a:t>CNN</a:t>
            </a:r>
            <a:r>
              <a:rPr lang="zh-CN" altLang="en-US" sz="3200" dirty="0"/>
              <a:t>主要用来识别位移、缩放及其他形式扭曲不变性的二维图形。</a:t>
            </a:r>
            <a:r>
              <a:rPr lang="zh-CN" altLang="en-US" sz="3200" dirty="0">
                <a:solidFill>
                  <a:schemeClr val="accent2">
                    <a:lumMod val="60000"/>
                    <a:lumOff val="40000"/>
                  </a:schemeClr>
                </a:solidFill>
              </a:rPr>
              <a:t>由于</a:t>
            </a:r>
            <a:r>
              <a:rPr lang="en-US" altLang="zh-CN" sz="3200" dirty="0">
                <a:solidFill>
                  <a:schemeClr val="accent2">
                    <a:lumMod val="60000"/>
                    <a:lumOff val="40000"/>
                  </a:schemeClr>
                </a:solidFill>
              </a:rPr>
              <a:t>CNN</a:t>
            </a:r>
            <a:r>
              <a:rPr lang="zh-CN" altLang="en-US" sz="3200" dirty="0">
                <a:solidFill>
                  <a:schemeClr val="accent2">
                    <a:lumMod val="60000"/>
                    <a:lumOff val="40000"/>
                  </a:schemeClr>
                </a:solidFill>
              </a:rPr>
              <a:t>的特征检测层通过训练数据进行学习，所以在使用</a:t>
            </a:r>
            <a:r>
              <a:rPr lang="en-US" altLang="zh-CN" sz="3200" dirty="0">
                <a:solidFill>
                  <a:schemeClr val="accent2">
                    <a:lumMod val="60000"/>
                    <a:lumOff val="40000"/>
                  </a:schemeClr>
                </a:solidFill>
              </a:rPr>
              <a:t>CNN</a:t>
            </a:r>
            <a:r>
              <a:rPr lang="zh-CN" altLang="en-US" sz="3200" dirty="0">
                <a:solidFill>
                  <a:schemeClr val="accent2">
                    <a:lumMod val="60000"/>
                    <a:lumOff val="40000"/>
                  </a:schemeClr>
                </a:solidFill>
              </a:rPr>
              <a:t>时，避免了显式的特征抽取，而隐式地从训练数据中进行学习</a:t>
            </a:r>
          </a:p>
        </p:txBody>
      </p:sp>
      <p:sp>
        <p:nvSpPr>
          <p:cNvPr id="5" name="矩形 4"/>
          <p:cNvSpPr/>
          <p:nvPr/>
        </p:nvSpPr>
        <p:spPr>
          <a:xfrm>
            <a:off x="827584" y="3834988"/>
            <a:ext cx="7416824" cy="2062103"/>
          </a:xfrm>
          <a:prstGeom prst="rect">
            <a:avLst/>
          </a:prstGeom>
        </p:spPr>
        <p:txBody>
          <a:bodyPr wrap="square">
            <a:spAutoFit/>
          </a:bodyPr>
          <a:lstStyle/>
          <a:p>
            <a:r>
              <a:rPr lang="en-US" altLang="zh-CN" sz="3200" dirty="0" smtClean="0"/>
              <a:t>2.</a:t>
            </a:r>
            <a:r>
              <a:rPr lang="zh-CN" altLang="en-US" sz="3200" dirty="0" smtClean="0"/>
              <a:t>再者</a:t>
            </a:r>
            <a:r>
              <a:rPr lang="zh-CN" altLang="en-US" sz="3200" dirty="0"/>
              <a:t>由于同一特征映射面上的神经元权值相同，所以网络可以并行学习，这也是卷积网络相对于</a:t>
            </a:r>
            <a:r>
              <a:rPr lang="zh-CN" altLang="en-US" sz="3200" dirty="0" smtClean="0"/>
              <a:t>神经元</a:t>
            </a:r>
            <a:r>
              <a:rPr lang="zh-CN" altLang="en-US" sz="3200" dirty="0"/>
              <a:t>全</a:t>
            </a:r>
            <a:r>
              <a:rPr lang="zh-CN" altLang="en-US" sz="3200" dirty="0" smtClean="0"/>
              <a:t>连</a:t>
            </a:r>
            <a:r>
              <a:rPr lang="zh-CN" altLang="en-US" sz="3200" dirty="0"/>
              <a:t>网络的一大优势。</a:t>
            </a:r>
          </a:p>
        </p:txBody>
      </p:sp>
      <p:sp>
        <p:nvSpPr>
          <p:cNvPr id="6" name="文本框 5"/>
          <p:cNvSpPr txBox="1"/>
          <p:nvPr/>
        </p:nvSpPr>
        <p:spPr>
          <a:xfrm>
            <a:off x="899592" y="332656"/>
            <a:ext cx="1728192" cy="584775"/>
          </a:xfrm>
          <a:prstGeom prst="rect">
            <a:avLst/>
          </a:prstGeom>
          <a:noFill/>
        </p:spPr>
        <p:txBody>
          <a:bodyPr wrap="square" rtlCol="0">
            <a:spAutoFit/>
          </a:bodyPr>
          <a:lstStyle/>
          <a:p>
            <a:r>
              <a:rPr lang="zh-CN" altLang="en-US" sz="3200" dirty="0" smtClean="0"/>
              <a:t>总结：</a:t>
            </a:r>
            <a:endParaRPr lang="zh-CN" altLang="en-US" sz="3200" dirty="0"/>
          </a:p>
        </p:txBody>
      </p:sp>
    </p:spTree>
    <p:extLst>
      <p:ext uri="{BB962C8B-B14F-4D97-AF65-F5344CB8AC3E}">
        <p14:creationId xmlns:p14="http://schemas.microsoft.com/office/powerpoint/2010/main" val="38692293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7544" y="1340768"/>
            <a:ext cx="8352928" cy="1200329"/>
          </a:xfrm>
          <a:prstGeom prst="rect">
            <a:avLst/>
          </a:prstGeom>
          <a:noFill/>
        </p:spPr>
        <p:txBody>
          <a:bodyPr wrap="square" rtlCol="0">
            <a:spAutoFit/>
          </a:bodyPr>
          <a:lstStyle/>
          <a:p>
            <a:r>
              <a:rPr lang="zh-CN" altLang="en-US" dirty="0"/>
              <a:t>因此，卷积神经网络以其局部权值共享的特殊结构在语音识别和图像处理方面有着独特的优越性，其布局更接近于实际的生物神经网络，权值共享降低了网络的复杂性，特别是多维输入向量的图像可以直接输入网络这一特点避免了特征提取和分类过程中数据重建的复杂度</a:t>
            </a:r>
            <a:r>
              <a:rPr lang="zh-CN" altLang="en-US" dirty="0" smtClean="0"/>
              <a:t>。（即避免了有监督学习参数函数设计的难度）</a:t>
            </a:r>
            <a:endParaRPr lang="zh-CN" altLang="en-US" dirty="0"/>
          </a:p>
        </p:txBody>
      </p:sp>
      <p:sp>
        <p:nvSpPr>
          <p:cNvPr id="6" name="文本框 5"/>
          <p:cNvSpPr txBox="1"/>
          <p:nvPr/>
        </p:nvSpPr>
        <p:spPr>
          <a:xfrm>
            <a:off x="467544" y="476672"/>
            <a:ext cx="2592288" cy="369332"/>
          </a:xfrm>
          <a:prstGeom prst="rect">
            <a:avLst/>
          </a:prstGeom>
          <a:noFill/>
        </p:spPr>
        <p:txBody>
          <a:bodyPr wrap="square" rtlCol="0">
            <a:spAutoFit/>
          </a:bodyPr>
          <a:lstStyle/>
          <a:p>
            <a:r>
              <a:rPr lang="en-US" altLang="zh-CN" dirty="0" smtClean="0"/>
              <a:t>CNN</a:t>
            </a:r>
            <a:r>
              <a:rPr lang="zh-CN" altLang="en-US" dirty="0" smtClean="0"/>
              <a:t>延伸到音频的应用</a:t>
            </a:r>
            <a:endParaRPr lang="zh-CN" altLang="en-US" dirty="0"/>
          </a:p>
        </p:txBody>
      </p:sp>
      <p:sp>
        <p:nvSpPr>
          <p:cNvPr id="7" name="矩形 6"/>
          <p:cNvSpPr/>
          <p:nvPr/>
        </p:nvSpPr>
        <p:spPr>
          <a:xfrm>
            <a:off x="464112" y="3356992"/>
            <a:ext cx="8221472" cy="1569660"/>
          </a:xfrm>
          <a:prstGeom prst="rect">
            <a:avLst/>
          </a:prstGeom>
        </p:spPr>
        <p:txBody>
          <a:bodyPr wrap="square">
            <a:spAutoFit/>
          </a:bodyPr>
          <a:lstStyle/>
          <a:p>
            <a:r>
              <a:rPr lang="en-US" altLang="zh-CN" sz="3200" dirty="0" smtClean="0"/>
              <a:t>for example, for audio, a hidden unit might be connected to only the input units corresponding to a certain time span of the input audio clip</a:t>
            </a:r>
            <a:endParaRPr lang="zh-CN" altLang="en-US" sz="3200" dirty="0"/>
          </a:p>
        </p:txBody>
      </p:sp>
    </p:spTree>
    <p:extLst>
      <p:ext uri="{BB962C8B-B14F-4D97-AF65-F5344CB8AC3E}">
        <p14:creationId xmlns:p14="http://schemas.microsoft.com/office/powerpoint/2010/main" val="68566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1357099"/>
            <a:ext cx="4572000" cy="1015663"/>
          </a:xfrm>
          <a:prstGeom prst="rect">
            <a:avLst/>
          </a:prstGeom>
        </p:spPr>
        <p:txBody>
          <a:bodyPr>
            <a:spAutoFit/>
          </a:bodyPr>
          <a:lstStyle/>
          <a:p>
            <a:r>
              <a:rPr lang="zh-CN" altLang="en-US" sz="2000" dirty="0" smtClean="0"/>
              <a:t>为了处理大图像，所以后面就发展到了局部连接网络，也就是说每个隐含层的节点只与一部分连续的输入点连接。</a:t>
            </a:r>
            <a:endParaRPr lang="zh-CN" altLang="en-US" sz="3200" dirty="0"/>
          </a:p>
        </p:txBody>
      </p:sp>
      <p:pic>
        <p:nvPicPr>
          <p:cNvPr id="6" name="图片 5"/>
          <p:cNvPicPr>
            <a:picLocks noChangeAspect="1"/>
          </p:cNvPicPr>
          <p:nvPr/>
        </p:nvPicPr>
        <p:blipFill>
          <a:blip r:embed="rId3"/>
          <a:stretch>
            <a:fillRect/>
          </a:stretch>
        </p:blipFill>
        <p:spPr>
          <a:xfrm>
            <a:off x="-108520" y="260648"/>
            <a:ext cx="6913463" cy="1012024"/>
          </a:xfrm>
          <a:prstGeom prst="rect">
            <a:avLst/>
          </a:prstGeom>
        </p:spPr>
      </p:pic>
      <p:sp>
        <p:nvSpPr>
          <p:cNvPr id="11" name="矩形 10"/>
          <p:cNvSpPr/>
          <p:nvPr/>
        </p:nvSpPr>
        <p:spPr>
          <a:xfrm>
            <a:off x="611560" y="3284984"/>
            <a:ext cx="7272808" cy="2246769"/>
          </a:xfrm>
          <a:prstGeom prst="rect">
            <a:avLst/>
          </a:prstGeom>
        </p:spPr>
        <p:txBody>
          <a:bodyPr wrap="square">
            <a:spAutoFit/>
          </a:bodyPr>
          <a:lstStyle/>
          <a:p>
            <a:r>
              <a:rPr lang="en-US" altLang="zh-CN" sz="2800" dirty="0" smtClean="0"/>
              <a:t>Convolutional Neural Networks are a special kind of multi-layer neural networks. Like almost every other neural networks they are trained with a version of the back-propagation algorithm. </a:t>
            </a:r>
            <a:r>
              <a:rPr lang="en-US" altLang="zh-CN" sz="2800" dirty="0" smtClean="0">
                <a:solidFill>
                  <a:schemeClr val="accent2">
                    <a:lumMod val="60000"/>
                    <a:lumOff val="40000"/>
                  </a:schemeClr>
                </a:solidFill>
              </a:rPr>
              <a:t>Where they differ is in the architecture. </a:t>
            </a:r>
            <a:endParaRPr lang="en-US" altLang="zh-CN" sz="2800" dirty="0">
              <a:solidFill>
                <a:schemeClr val="accent2">
                  <a:lumMod val="60000"/>
                  <a:lumOff val="40000"/>
                </a:schemeClr>
              </a:solidFill>
            </a:endParaRPr>
          </a:p>
        </p:txBody>
      </p:sp>
    </p:spTree>
    <p:extLst>
      <p:ext uri="{BB962C8B-B14F-4D97-AF65-F5344CB8AC3E}">
        <p14:creationId xmlns:p14="http://schemas.microsoft.com/office/powerpoint/2010/main" val="24520655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5576" y="1196752"/>
            <a:ext cx="6624736" cy="584775"/>
          </a:xfrm>
          <a:prstGeom prst="rect">
            <a:avLst/>
          </a:prstGeom>
          <a:noFill/>
        </p:spPr>
        <p:txBody>
          <a:bodyPr wrap="square" rtlCol="0">
            <a:spAutoFit/>
          </a:bodyPr>
          <a:lstStyle/>
          <a:p>
            <a:r>
              <a:rPr lang="zh-CN" altLang="en-US" sz="3200" dirty="0" smtClean="0"/>
              <a:t>再回顾前面</a:t>
            </a:r>
            <a:r>
              <a:rPr lang="en-US" altLang="zh-CN" sz="3200" dirty="0" smtClean="0"/>
              <a:t>PPT</a:t>
            </a:r>
            <a:r>
              <a:rPr lang="zh-CN" altLang="en-US" sz="3200" dirty="0" smtClean="0"/>
              <a:t>的</a:t>
            </a:r>
            <a:r>
              <a:rPr lang="en-US" altLang="zh-CN" sz="3200" dirty="0" smtClean="0"/>
              <a:t>CNN</a:t>
            </a:r>
            <a:r>
              <a:rPr lang="zh-CN" altLang="en-US" sz="3200" dirty="0" smtClean="0"/>
              <a:t>的英语解释：</a:t>
            </a:r>
            <a:endParaRPr lang="zh-CN" altLang="en-US" sz="3200" dirty="0"/>
          </a:p>
        </p:txBody>
      </p:sp>
      <p:sp>
        <p:nvSpPr>
          <p:cNvPr id="5" name="矩形 4"/>
          <p:cNvSpPr/>
          <p:nvPr/>
        </p:nvSpPr>
        <p:spPr>
          <a:xfrm>
            <a:off x="971600" y="2564904"/>
            <a:ext cx="7272808" cy="2246769"/>
          </a:xfrm>
          <a:prstGeom prst="rect">
            <a:avLst/>
          </a:prstGeom>
        </p:spPr>
        <p:txBody>
          <a:bodyPr wrap="square">
            <a:spAutoFit/>
          </a:bodyPr>
          <a:lstStyle/>
          <a:p>
            <a:r>
              <a:rPr lang="en-US" altLang="zh-CN" sz="2800" dirty="0" smtClean="0"/>
              <a:t>Convolutional Neural Networks are a special kind of multi-layer neural networks. </a:t>
            </a:r>
            <a:r>
              <a:rPr lang="en-US" altLang="zh-CN" sz="2800" dirty="0" smtClean="0">
                <a:solidFill>
                  <a:schemeClr val="accent2">
                    <a:lumMod val="60000"/>
                    <a:lumOff val="40000"/>
                  </a:schemeClr>
                </a:solidFill>
              </a:rPr>
              <a:t>Like </a:t>
            </a:r>
            <a:r>
              <a:rPr lang="en-US" altLang="zh-CN" sz="2800" dirty="0" smtClean="0"/>
              <a:t>almost every other neural networks they are trained with a version of the </a:t>
            </a:r>
            <a:r>
              <a:rPr lang="en-US" altLang="zh-CN" sz="2800" dirty="0" smtClean="0">
                <a:solidFill>
                  <a:schemeClr val="accent2">
                    <a:lumMod val="60000"/>
                    <a:lumOff val="40000"/>
                  </a:schemeClr>
                </a:solidFill>
              </a:rPr>
              <a:t>back-propagation algorithm</a:t>
            </a:r>
            <a:r>
              <a:rPr lang="en-US" altLang="zh-CN" sz="2800" dirty="0" smtClean="0"/>
              <a:t>. </a:t>
            </a:r>
            <a:r>
              <a:rPr lang="en-US" altLang="zh-CN" sz="2800" dirty="0" smtClean="0">
                <a:solidFill>
                  <a:schemeClr val="accent2">
                    <a:lumMod val="60000"/>
                    <a:lumOff val="40000"/>
                  </a:schemeClr>
                </a:solidFill>
              </a:rPr>
              <a:t>Where they differ is in the architecture. </a:t>
            </a:r>
            <a:endParaRPr lang="en-US" altLang="zh-CN" sz="2800" dirty="0">
              <a:solidFill>
                <a:schemeClr val="accent2">
                  <a:lumMod val="60000"/>
                  <a:lumOff val="40000"/>
                </a:schemeClr>
              </a:solidFill>
            </a:endParaRPr>
          </a:p>
        </p:txBody>
      </p:sp>
    </p:spTree>
    <p:extLst>
      <p:ext uri="{BB962C8B-B14F-4D97-AF65-F5344CB8AC3E}">
        <p14:creationId xmlns:p14="http://schemas.microsoft.com/office/powerpoint/2010/main" val="40788229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5576" y="5805264"/>
            <a:ext cx="2664296" cy="769441"/>
          </a:xfrm>
          <a:prstGeom prst="rect">
            <a:avLst/>
          </a:prstGeom>
          <a:noFill/>
        </p:spPr>
        <p:txBody>
          <a:bodyPr wrap="square" rtlCol="0">
            <a:spAutoFit/>
          </a:bodyPr>
          <a:lstStyle/>
          <a:p>
            <a:r>
              <a:rPr lang="en-US" altLang="zh-CN" sz="4400" dirty="0" smtClean="0"/>
              <a:t>The End</a:t>
            </a:r>
            <a:endParaRPr lang="zh-CN" altLang="en-US" sz="4400" dirty="0"/>
          </a:p>
        </p:txBody>
      </p:sp>
    </p:spTree>
    <p:extLst>
      <p:ext uri="{BB962C8B-B14F-4D97-AF65-F5344CB8AC3E}">
        <p14:creationId xmlns:p14="http://schemas.microsoft.com/office/powerpoint/2010/main" val="216282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1560" y="692696"/>
            <a:ext cx="7488832" cy="1938992"/>
          </a:xfrm>
          <a:prstGeom prst="rect">
            <a:avLst/>
          </a:prstGeom>
        </p:spPr>
        <p:txBody>
          <a:bodyPr wrap="square">
            <a:spAutoFit/>
          </a:bodyPr>
          <a:lstStyle/>
          <a:p>
            <a:r>
              <a:rPr lang="zh-CN" altLang="en-US" sz="4000" dirty="0" smtClean="0">
                <a:solidFill>
                  <a:schemeClr val="accent2">
                    <a:lumMod val="60000"/>
                    <a:lumOff val="40000"/>
                  </a:schemeClr>
                </a:solidFill>
              </a:rPr>
              <a:t>因此：</a:t>
            </a:r>
            <a:r>
              <a:rPr lang="en-US" altLang="zh-CN" sz="4000" dirty="0" smtClean="0">
                <a:solidFill>
                  <a:schemeClr val="accent2">
                    <a:lumMod val="60000"/>
                    <a:lumOff val="40000"/>
                  </a:schemeClr>
                </a:solidFill>
              </a:rPr>
              <a:t>CNN</a:t>
            </a:r>
            <a:r>
              <a:rPr lang="zh-CN" altLang="en-US" sz="4000" dirty="0" smtClean="0">
                <a:solidFill>
                  <a:schemeClr val="accent2">
                    <a:lumMod val="60000"/>
                    <a:lumOff val="40000"/>
                  </a:schemeClr>
                </a:solidFill>
              </a:rPr>
              <a:t>一个厉害的地方就在于通过感受野和权值共享减少了神经网络需要训练的参数的个数。</a:t>
            </a:r>
            <a:endParaRPr lang="zh-CN" altLang="en-US" sz="4000" dirty="0">
              <a:solidFill>
                <a:schemeClr val="accent2">
                  <a:lumMod val="60000"/>
                  <a:lumOff val="40000"/>
                </a:schemeClr>
              </a:solidFill>
            </a:endParaRPr>
          </a:p>
        </p:txBody>
      </p:sp>
      <p:pic>
        <p:nvPicPr>
          <p:cNvPr id="10" name="图片 9"/>
          <p:cNvPicPr>
            <a:picLocks noChangeAspect="1"/>
          </p:cNvPicPr>
          <p:nvPr/>
        </p:nvPicPr>
        <p:blipFill>
          <a:blip r:embed="rId2"/>
          <a:stretch>
            <a:fillRect/>
          </a:stretch>
        </p:blipFill>
        <p:spPr>
          <a:xfrm>
            <a:off x="3635896" y="4149080"/>
            <a:ext cx="4391025" cy="1838325"/>
          </a:xfrm>
          <a:prstGeom prst="rect">
            <a:avLst/>
          </a:prstGeom>
        </p:spPr>
      </p:pic>
      <p:sp>
        <p:nvSpPr>
          <p:cNvPr id="11" name="文本框 10"/>
          <p:cNvSpPr txBox="1"/>
          <p:nvPr/>
        </p:nvSpPr>
        <p:spPr>
          <a:xfrm>
            <a:off x="3491880" y="3573016"/>
            <a:ext cx="2520280" cy="369332"/>
          </a:xfrm>
          <a:prstGeom prst="rect">
            <a:avLst/>
          </a:prstGeom>
          <a:noFill/>
        </p:spPr>
        <p:txBody>
          <a:bodyPr wrap="square" rtlCol="0">
            <a:spAutoFit/>
          </a:bodyPr>
          <a:lstStyle/>
          <a:p>
            <a:r>
              <a:rPr lang="zh-CN" altLang="en-US" dirty="0" smtClean="0"/>
              <a:t>一些</a:t>
            </a:r>
            <a:r>
              <a:rPr lang="en-US" altLang="zh-CN" dirty="0" err="1"/>
              <a:t>D</a:t>
            </a:r>
            <a:r>
              <a:rPr lang="en-US" altLang="zh-CN" dirty="0" err="1" smtClean="0"/>
              <a:t>eeplearning</a:t>
            </a:r>
            <a:r>
              <a:rPr lang="zh-CN" altLang="en-US" dirty="0" smtClean="0"/>
              <a:t>方法：</a:t>
            </a:r>
            <a:endParaRPr lang="zh-CN" altLang="en-US" dirty="0"/>
          </a:p>
        </p:txBody>
      </p:sp>
    </p:spTree>
    <p:extLst>
      <p:ext uri="{BB962C8B-B14F-4D97-AF65-F5344CB8AC3E}">
        <p14:creationId xmlns:p14="http://schemas.microsoft.com/office/powerpoint/2010/main" val="26904005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5576" y="692696"/>
            <a:ext cx="3024336" cy="584775"/>
          </a:xfrm>
          <a:prstGeom prst="rect">
            <a:avLst/>
          </a:prstGeom>
          <a:noFill/>
        </p:spPr>
        <p:txBody>
          <a:bodyPr wrap="square" rtlCol="0">
            <a:spAutoFit/>
          </a:bodyPr>
          <a:lstStyle/>
          <a:p>
            <a:r>
              <a:rPr lang="zh-CN" altLang="en-US" sz="3200" dirty="0" smtClean="0">
                <a:solidFill>
                  <a:prstClr val="white"/>
                </a:solidFill>
              </a:rPr>
              <a:t>本</a:t>
            </a:r>
            <a:r>
              <a:rPr lang="en-US" altLang="zh-CN" sz="3200" dirty="0" smtClean="0">
                <a:solidFill>
                  <a:prstClr val="white"/>
                </a:solidFill>
              </a:rPr>
              <a:t>PPT</a:t>
            </a:r>
            <a:r>
              <a:rPr lang="zh-CN" altLang="en-US" sz="3200" dirty="0" smtClean="0">
                <a:solidFill>
                  <a:prstClr val="white"/>
                </a:solidFill>
              </a:rPr>
              <a:t>架构</a:t>
            </a:r>
            <a:endParaRPr lang="zh-CN" altLang="en-US" sz="3200" dirty="0">
              <a:solidFill>
                <a:prstClr val="white"/>
              </a:solidFill>
            </a:endParaRPr>
          </a:p>
        </p:txBody>
      </p:sp>
      <p:sp>
        <p:nvSpPr>
          <p:cNvPr id="5" name="文本框 4"/>
          <p:cNvSpPr txBox="1"/>
          <p:nvPr/>
        </p:nvSpPr>
        <p:spPr>
          <a:xfrm>
            <a:off x="1691680" y="1844824"/>
            <a:ext cx="6912768" cy="3785652"/>
          </a:xfrm>
          <a:prstGeom prst="rect">
            <a:avLst/>
          </a:prstGeom>
          <a:noFill/>
        </p:spPr>
        <p:txBody>
          <a:bodyPr wrap="square" rtlCol="0">
            <a:spAutoFit/>
          </a:bodyPr>
          <a:lstStyle/>
          <a:p>
            <a:r>
              <a:rPr lang="en-US" altLang="zh-CN" sz="6000" dirty="0">
                <a:solidFill>
                  <a:prstClr val="white"/>
                </a:solidFill>
              </a:rPr>
              <a:t>1</a:t>
            </a:r>
            <a:r>
              <a:rPr lang="zh-CN" altLang="en-US" sz="6000" dirty="0">
                <a:solidFill>
                  <a:prstClr val="white"/>
                </a:solidFill>
              </a:rPr>
              <a:t>、</a:t>
            </a:r>
            <a:r>
              <a:rPr lang="en-US" altLang="zh-CN" sz="6000" dirty="0">
                <a:solidFill>
                  <a:prstClr val="white"/>
                </a:solidFill>
              </a:rPr>
              <a:t>WHY</a:t>
            </a:r>
          </a:p>
          <a:p>
            <a:r>
              <a:rPr lang="en-US" altLang="zh-CN" sz="6000" dirty="0" smtClean="0">
                <a:solidFill>
                  <a:schemeClr val="accent1"/>
                </a:solidFill>
              </a:rPr>
              <a:t>2</a:t>
            </a:r>
            <a:r>
              <a:rPr lang="zh-CN" altLang="en-US" sz="6000" dirty="0" smtClean="0">
                <a:solidFill>
                  <a:schemeClr val="accent1"/>
                </a:solidFill>
              </a:rPr>
              <a:t>、</a:t>
            </a:r>
            <a:r>
              <a:rPr lang="en-US" altLang="zh-CN" sz="6000" dirty="0" smtClean="0">
                <a:solidFill>
                  <a:schemeClr val="accent1"/>
                </a:solidFill>
              </a:rPr>
              <a:t>WHAT</a:t>
            </a:r>
          </a:p>
          <a:p>
            <a:r>
              <a:rPr lang="en-US" altLang="zh-CN" sz="6000" dirty="0" smtClean="0">
                <a:solidFill>
                  <a:prstClr val="white"/>
                </a:solidFill>
              </a:rPr>
              <a:t>3</a:t>
            </a:r>
            <a:r>
              <a:rPr lang="zh-CN" altLang="en-US" sz="6000" dirty="0" smtClean="0">
                <a:solidFill>
                  <a:prstClr val="white"/>
                </a:solidFill>
              </a:rPr>
              <a:t>、</a:t>
            </a:r>
            <a:r>
              <a:rPr lang="en-US" altLang="zh-CN" sz="6000" dirty="0" smtClean="0">
                <a:solidFill>
                  <a:prstClr val="white"/>
                </a:solidFill>
              </a:rPr>
              <a:t>HOW</a:t>
            </a:r>
            <a:r>
              <a:rPr lang="zh-CN" altLang="en-US" sz="6000" dirty="0" smtClean="0">
                <a:solidFill>
                  <a:prstClr val="white"/>
                </a:solidFill>
              </a:rPr>
              <a:t>（模式图）</a:t>
            </a:r>
            <a:endParaRPr lang="en-US" altLang="zh-CN" sz="6000" dirty="0" smtClean="0">
              <a:solidFill>
                <a:prstClr val="white"/>
              </a:solidFill>
            </a:endParaRPr>
          </a:p>
          <a:p>
            <a:r>
              <a:rPr lang="en-US" altLang="zh-CN" sz="6000" dirty="0" smtClean="0">
                <a:solidFill>
                  <a:prstClr val="white"/>
                </a:solidFill>
              </a:rPr>
              <a:t>4</a:t>
            </a:r>
            <a:r>
              <a:rPr lang="zh-CN" altLang="en-US" sz="6000" dirty="0" smtClean="0">
                <a:solidFill>
                  <a:prstClr val="white"/>
                </a:solidFill>
              </a:rPr>
              <a:t>、</a:t>
            </a:r>
            <a:r>
              <a:rPr lang="en-US" altLang="zh-CN" sz="6000" dirty="0" smtClean="0">
                <a:solidFill>
                  <a:prstClr val="white"/>
                </a:solidFill>
              </a:rPr>
              <a:t>HOW</a:t>
            </a:r>
            <a:r>
              <a:rPr lang="zh-CN" altLang="en-US" sz="6000" dirty="0" smtClean="0">
                <a:solidFill>
                  <a:prstClr val="white"/>
                </a:solidFill>
              </a:rPr>
              <a:t>（公式推导）</a:t>
            </a:r>
            <a:endParaRPr lang="zh-CN" altLang="en-US" sz="6000" dirty="0">
              <a:solidFill>
                <a:prstClr val="white"/>
              </a:solidFill>
            </a:endParaRPr>
          </a:p>
        </p:txBody>
      </p:sp>
    </p:spTree>
    <p:extLst>
      <p:ext uri="{BB962C8B-B14F-4D97-AF65-F5344CB8AC3E}">
        <p14:creationId xmlns:p14="http://schemas.microsoft.com/office/powerpoint/2010/main" val="2660923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活力">
  <a:themeElements>
    <a:clrScheme name="Deluxe">
      <a:dk1>
        <a:sysClr val="windowText" lastClr="000000"/>
      </a:dk1>
      <a:lt1>
        <a:sysClr val="window" lastClr="FFFFFF"/>
      </a:lt1>
      <a:dk2>
        <a:srgbClr val="30356E"/>
      </a:dk2>
      <a:lt2>
        <a:srgbClr val="FFF9E5"/>
      </a:lt2>
      <a:accent1>
        <a:srgbClr val="CC4757"/>
      </a:accent1>
      <a:accent2>
        <a:srgbClr val="FF6F61"/>
      </a:accent2>
      <a:accent3>
        <a:srgbClr val="FF953E"/>
      </a:accent3>
      <a:accent4>
        <a:srgbClr val="F8BD52"/>
      </a:accent4>
      <a:accent5>
        <a:srgbClr val="46A6BD"/>
      </a:accent5>
      <a:accent6>
        <a:srgbClr val="5488BC"/>
      </a:accent6>
      <a:hlink>
        <a:srgbClr val="FA7D7A"/>
      </a:hlink>
      <a:folHlink>
        <a:srgbClr val="FFCF3E"/>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198B5D1-0B39-4E1D-AD3C-05492C03B1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报告进度或状态演示文稿</Template>
  <TotalTime>1336</TotalTime>
  <Words>5765</Words>
  <Application>Microsoft Office PowerPoint</Application>
  <PresentationFormat>全屏显示(4:3)</PresentationFormat>
  <Paragraphs>283</Paragraphs>
  <Slides>71</Slides>
  <Notes>23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71</vt:i4>
      </vt:variant>
    </vt:vector>
  </HeadingPairs>
  <TitlesOfParts>
    <vt:vector size="77" baseType="lpstr">
      <vt:lpstr>宋体</vt:lpstr>
      <vt:lpstr>Calibri</vt:lpstr>
      <vt:lpstr>Cambria</vt:lpstr>
      <vt:lpstr>Verdana</vt:lpstr>
      <vt:lpstr>Wingdings 2</vt:lpstr>
      <vt:lpstr>活力</vt:lpstr>
      <vt:lpstr>CNN（深度卷积网络）</vt:lpstr>
      <vt:lpstr>PowerPoint 演示文稿</vt:lpstr>
      <vt:lpstr>回顾 review</vt:lpstr>
      <vt:lpstr>回顾 review</vt:lpstr>
      <vt:lpstr>几个概念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stacked CNN（深度卷积网络）</dc:title>
  <dc:creator>kaiyu xue</dc:creator>
  <cp:keywords/>
  <cp:lastModifiedBy>kaiyu xue</cp:lastModifiedBy>
  <cp:revision>94</cp:revision>
  <dcterms:created xsi:type="dcterms:W3CDTF">2014-01-10T02:13:46Z</dcterms:created>
  <dcterms:modified xsi:type="dcterms:W3CDTF">2014-01-11T08:52:25Z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TC101671079990</vt:lpwstr>
  </property>
</Properties>
</file>